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4" r:id="rId4"/>
    <p:sldId id="258" r:id="rId5"/>
    <p:sldId id="259" r:id="rId6"/>
    <p:sldId id="260" r:id="rId7"/>
    <p:sldId id="261" r:id="rId8"/>
    <p:sldId id="262" r:id="rId9"/>
    <p:sldId id="263" r:id="rId10"/>
    <p:sldId id="264" r:id="rId11"/>
    <p:sldId id="265" r:id="rId12"/>
    <p:sldId id="266" r:id="rId13"/>
    <p:sldId id="273" r:id="rId14"/>
    <p:sldId id="267" r:id="rId15"/>
    <p:sldId id="268" r:id="rId16"/>
    <p:sldId id="271" r:id="rId17"/>
    <p:sldId id="269" r:id="rId18"/>
    <p:sldId id="270" r:id="rId19"/>
    <p:sldId id="272" r:id="rId20"/>
    <p:sldId id="275" r:id="rId21"/>
    <p:sldId id="276" r:id="rId22"/>
    <p:sldId id="274" r:id="rId23"/>
    <p:sldId id="277" r:id="rId24"/>
    <p:sldId id="278" r:id="rId25"/>
    <p:sldId id="279" r:id="rId26"/>
    <p:sldId id="281" r:id="rId27"/>
    <p:sldId id="280" r:id="rId28"/>
    <p:sldId id="282" r:id="rId29"/>
    <p:sldId id="283" r:id="rId30"/>
    <p:sldId id="284" r:id="rId31"/>
    <p:sldId id="285" r:id="rId32"/>
    <p:sldId id="325" r:id="rId33"/>
    <p:sldId id="286" r:id="rId34"/>
    <p:sldId id="288" r:id="rId35"/>
    <p:sldId id="289" r:id="rId36"/>
    <p:sldId id="290" r:id="rId37"/>
    <p:sldId id="291" r:id="rId38"/>
    <p:sldId id="292" r:id="rId39"/>
    <p:sldId id="293" r:id="rId40"/>
    <p:sldId id="295" r:id="rId41"/>
    <p:sldId id="326" r:id="rId42"/>
    <p:sldId id="327" r:id="rId43"/>
    <p:sldId id="328" r:id="rId44"/>
    <p:sldId id="296" r:id="rId45"/>
    <p:sldId id="297" r:id="rId46"/>
    <p:sldId id="298" r:id="rId47"/>
    <p:sldId id="299" r:id="rId48"/>
    <p:sldId id="329" r:id="rId49"/>
    <p:sldId id="300" r:id="rId50"/>
    <p:sldId id="301" r:id="rId51"/>
    <p:sldId id="302" r:id="rId52"/>
    <p:sldId id="303" r:id="rId53"/>
    <p:sldId id="304" r:id="rId54"/>
    <p:sldId id="330" r:id="rId55"/>
    <p:sldId id="331" r:id="rId56"/>
    <p:sldId id="305" r:id="rId57"/>
    <p:sldId id="306" r:id="rId58"/>
    <p:sldId id="307" r:id="rId59"/>
    <p:sldId id="308" r:id="rId60"/>
    <p:sldId id="332" r:id="rId61"/>
    <p:sldId id="294" r:id="rId62"/>
    <p:sldId id="309" r:id="rId63"/>
    <p:sldId id="333"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34" r:id="rId7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C78F576-E459-4148-9D9E-20AA913E5E0D}" type="datetimeFigureOut">
              <a:rPr lang="fr-FR" smtClean="0"/>
              <a:pPr/>
              <a:t>30/05/2013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DA09B98-18F7-4B15-AF15-AEFB0C9035C6}"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8F576-E459-4148-9D9E-20AA913E5E0D}" type="datetimeFigureOut">
              <a:rPr lang="fr-FR" smtClean="0"/>
              <a:pPr/>
              <a:t>30/05/2013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A09B98-18F7-4B15-AF15-AEFB0C9035C6}"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6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6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5" Type="http://schemas.openxmlformats.org/officeDocument/2006/relationships/image" Target="../media/image144.jpeg"/><Relationship Id="rId4" Type="http://schemas.openxmlformats.org/officeDocument/2006/relationships/image" Target="../media/image143.jpeg"/></Relationships>
</file>

<file path=ppt/slides/_rels/slide7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9552" y="1124744"/>
            <a:ext cx="7772400" cy="1470025"/>
          </a:xfrm>
        </p:spPr>
        <p:txBody>
          <a:bodyPr>
            <a:noAutofit/>
          </a:bodyPr>
          <a:lstStyle/>
          <a:p>
            <a:r>
              <a:rPr lang="fr-FR" sz="9600" dirty="0" smtClean="0"/>
              <a:t>Herbier</a:t>
            </a:r>
            <a:endParaRPr lang="fr-FR" sz="9600" dirty="0"/>
          </a:p>
        </p:txBody>
      </p:sp>
      <p:sp>
        <p:nvSpPr>
          <p:cNvPr id="3" name="Sous-titre 2"/>
          <p:cNvSpPr>
            <a:spLocks noGrp="1"/>
          </p:cNvSpPr>
          <p:nvPr>
            <p:ph type="subTitle" idx="1"/>
          </p:nvPr>
        </p:nvSpPr>
        <p:spPr/>
        <p:txBody>
          <a:bodyPr>
            <a:normAutofit/>
          </a:bodyPr>
          <a:lstStyle/>
          <a:p>
            <a:r>
              <a:rPr lang="fr-FR" sz="4400" dirty="0" smtClean="0">
                <a:solidFill>
                  <a:schemeClr val="tx1"/>
                </a:solidFill>
              </a:rPr>
              <a:t>Familles et plantes vues pendant les sorties</a:t>
            </a:r>
            <a:endParaRPr lang="fr-FR" sz="44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fontScale="90000"/>
          </a:bodyPr>
          <a:lstStyle/>
          <a:p>
            <a:r>
              <a:rPr lang="fr-FR" b="1" dirty="0" smtClean="0"/>
              <a:t>			</a:t>
            </a:r>
            <a:r>
              <a:rPr lang="fr-FR" b="1" dirty="0" smtClean="0">
                <a:solidFill>
                  <a:srgbClr val="FF0000"/>
                </a:solidFill>
              </a:rPr>
              <a:t>BETULACEES</a:t>
            </a:r>
            <a:r>
              <a:rPr lang="fr-FR" b="1" dirty="0"/>
              <a:t>			</a:t>
            </a:r>
            <a:endParaRPr lang="fr-FR" dirty="0"/>
          </a:p>
        </p:txBody>
      </p:sp>
      <p:sp>
        <p:nvSpPr>
          <p:cNvPr id="3" name="Espace réservé du contenu 2"/>
          <p:cNvSpPr>
            <a:spLocks noGrp="1"/>
          </p:cNvSpPr>
          <p:nvPr>
            <p:ph idx="1"/>
          </p:nvPr>
        </p:nvSpPr>
        <p:spPr>
          <a:xfrm>
            <a:off x="457200" y="980728"/>
            <a:ext cx="8229600" cy="5616624"/>
          </a:xfrm>
        </p:spPr>
        <p:txBody>
          <a:bodyPr>
            <a:normAutofit/>
          </a:bodyPr>
          <a:lstStyle/>
          <a:p>
            <a:r>
              <a:rPr lang="fr-FR" dirty="0" err="1" smtClean="0">
                <a:solidFill>
                  <a:srgbClr val="0070C0"/>
                </a:solidFill>
              </a:rPr>
              <a:t>Alnus</a:t>
            </a:r>
            <a:r>
              <a:rPr lang="fr-FR" dirty="0" smtClean="0">
                <a:solidFill>
                  <a:srgbClr val="0070C0"/>
                </a:solidFill>
              </a:rPr>
              <a:t> </a:t>
            </a:r>
            <a:r>
              <a:rPr lang="fr-FR" dirty="0" err="1" smtClean="0">
                <a:solidFill>
                  <a:srgbClr val="0070C0"/>
                </a:solidFill>
              </a:rPr>
              <a:t>glutinosa</a:t>
            </a:r>
            <a:r>
              <a:rPr lang="fr-FR" dirty="0"/>
              <a:t> </a:t>
            </a:r>
            <a:r>
              <a:rPr lang="fr-FR" dirty="0" smtClean="0"/>
              <a:t>(Aulne Glutineux ou  Verne) : </a:t>
            </a:r>
            <a:r>
              <a:rPr lang="fr-FR" sz="2400" dirty="0"/>
              <a:t>arbre à </a:t>
            </a:r>
            <a:r>
              <a:rPr lang="fr-FR" sz="2400" dirty="0" smtClean="0"/>
              <a:t>jeunes </a:t>
            </a:r>
            <a:r>
              <a:rPr lang="fr-FR" sz="2400" dirty="0"/>
              <a:t>rameaux </a:t>
            </a:r>
            <a:r>
              <a:rPr lang="fr-FR" sz="2400" dirty="0" err="1"/>
              <a:t>lenticellés</a:t>
            </a:r>
            <a:r>
              <a:rPr lang="fr-FR" sz="2400" dirty="0"/>
              <a:t>. Bourgeons </a:t>
            </a:r>
            <a:r>
              <a:rPr lang="fr-FR" sz="2400" dirty="0" err="1"/>
              <a:t>pedicellés</a:t>
            </a:r>
            <a:r>
              <a:rPr lang="fr-FR" sz="2400" dirty="0"/>
              <a:t>. Feuilles alternes et de forme arrondie, tronquées au sommet, plus claire en face inférieure. Marges irrégulièrement dentées. Chatons mâles allongés et pendants. Chatons femelles courts, ovoïdes et dressés. Strobile ligneux contenant de minuscules samares circulaires.</a:t>
            </a:r>
          </a:p>
          <a:p>
            <a:endParaRPr lang="fr-FR" dirty="0"/>
          </a:p>
        </p:txBody>
      </p:sp>
      <p:pic>
        <p:nvPicPr>
          <p:cNvPr id="4" name="Image 3" descr="800px-Burgwald_025.jpg"/>
          <p:cNvPicPr>
            <a:picLocks noChangeAspect="1"/>
          </p:cNvPicPr>
          <p:nvPr/>
        </p:nvPicPr>
        <p:blipFill>
          <a:blip r:embed="rId2" cstate="print"/>
          <a:stretch>
            <a:fillRect/>
          </a:stretch>
        </p:blipFill>
        <p:spPr>
          <a:xfrm>
            <a:off x="395536" y="3789040"/>
            <a:ext cx="4091948" cy="3068960"/>
          </a:xfrm>
          <a:prstGeom prst="rect">
            <a:avLst/>
          </a:prstGeom>
        </p:spPr>
      </p:pic>
      <p:pic>
        <p:nvPicPr>
          <p:cNvPr id="5" name="Image 4" descr="Klibbal2.jpg"/>
          <p:cNvPicPr>
            <a:picLocks noChangeAspect="1"/>
          </p:cNvPicPr>
          <p:nvPr/>
        </p:nvPicPr>
        <p:blipFill>
          <a:blip r:embed="rId3" cstate="print"/>
          <a:stretch>
            <a:fillRect/>
          </a:stretch>
        </p:blipFill>
        <p:spPr>
          <a:xfrm>
            <a:off x="5220072" y="3327485"/>
            <a:ext cx="3528392" cy="35305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BETULACEES</a:t>
            </a:r>
            <a:endParaRPr lang="fr-FR" dirty="0"/>
          </a:p>
        </p:txBody>
      </p:sp>
      <p:sp>
        <p:nvSpPr>
          <p:cNvPr id="3" name="Espace réservé du contenu 2"/>
          <p:cNvSpPr>
            <a:spLocks noGrp="1"/>
          </p:cNvSpPr>
          <p:nvPr>
            <p:ph idx="1"/>
          </p:nvPr>
        </p:nvSpPr>
        <p:spPr>
          <a:xfrm>
            <a:off x="457200" y="1052736"/>
            <a:ext cx="8229600" cy="5073427"/>
          </a:xfrm>
        </p:spPr>
        <p:txBody>
          <a:bodyPr/>
          <a:lstStyle/>
          <a:p>
            <a:r>
              <a:rPr lang="fr-FR" dirty="0" err="1">
                <a:solidFill>
                  <a:srgbClr val="0070C0"/>
                </a:solidFill>
              </a:rPr>
              <a:t>Betula</a:t>
            </a:r>
            <a:r>
              <a:rPr lang="fr-FR" dirty="0">
                <a:solidFill>
                  <a:srgbClr val="0070C0"/>
                </a:solidFill>
              </a:rPr>
              <a:t> </a:t>
            </a:r>
            <a:r>
              <a:rPr lang="fr-FR" dirty="0" smtClean="0">
                <a:solidFill>
                  <a:srgbClr val="0070C0"/>
                </a:solidFill>
              </a:rPr>
              <a:t>pendula </a:t>
            </a:r>
            <a:r>
              <a:rPr lang="fr-FR" sz="2800" dirty="0" smtClean="0"/>
              <a:t>(Bouleau </a:t>
            </a:r>
            <a:r>
              <a:rPr lang="fr-FR" sz="2800" dirty="0"/>
              <a:t>Pendant ou </a:t>
            </a:r>
            <a:r>
              <a:rPr lang="fr-FR" sz="2800" dirty="0" smtClean="0"/>
              <a:t>Verruqueux) </a:t>
            </a:r>
            <a:r>
              <a:rPr lang="fr-FR" dirty="0" smtClean="0"/>
              <a:t>:</a:t>
            </a:r>
            <a:r>
              <a:rPr lang="fr-FR" sz="2400" dirty="0" smtClean="0"/>
              <a:t> </a:t>
            </a:r>
            <a:r>
              <a:rPr lang="fr-FR" sz="2400" dirty="0"/>
              <a:t>Arbre. Tronc à écorce blanche (devenant crevassé avec l’âge et perd donc sa couleur blanche), rameaux pendants, jeunes rameaux verruqueux, feuilles alternes, triangulaires, irrégulièrement dentées (dents aigues), chatons mâles sessiles et terminaux, chatons femelles pédonculés et </a:t>
            </a:r>
            <a:r>
              <a:rPr lang="fr-FR" sz="2400" dirty="0" err="1"/>
              <a:t>subterminaux</a:t>
            </a:r>
            <a:r>
              <a:rPr lang="fr-FR" sz="2400" dirty="0"/>
              <a:t>, fruit = minuscules samares.</a:t>
            </a:r>
          </a:p>
          <a:p>
            <a:endParaRPr lang="fr-FR" dirty="0"/>
          </a:p>
        </p:txBody>
      </p:sp>
      <p:pic>
        <p:nvPicPr>
          <p:cNvPr id="4" name="Image 3" descr="350px-Illustration_Betula_pendula0.jpg"/>
          <p:cNvPicPr>
            <a:picLocks noChangeAspect="1"/>
          </p:cNvPicPr>
          <p:nvPr/>
        </p:nvPicPr>
        <p:blipFill>
          <a:blip r:embed="rId2" cstate="print"/>
          <a:stretch>
            <a:fillRect/>
          </a:stretch>
        </p:blipFill>
        <p:spPr>
          <a:xfrm>
            <a:off x="5220072" y="3429000"/>
            <a:ext cx="3096344" cy="3209499"/>
          </a:xfrm>
          <a:prstGeom prst="rect">
            <a:avLst/>
          </a:prstGeom>
        </p:spPr>
      </p:pic>
      <p:pic>
        <p:nvPicPr>
          <p:cNvPr id="5" name="Image 4" descr="800px-Betula_verrucosa_a1.jpg"/>
          <p:cNvPicPr>
            <a:picLocks noChangeAspect="1"/>
          </p:cNvPicPr>
          <p:nvPr/>
        </p:nvPicPr>
        <p:blipFill>
          <a:blip r:embed="rId3" cstate="print"/>
          <a:stretch>
            <a:fillRect/>
          </a:stretch>
        </p:blipFill>
        <p:spPr>
          <a:xfrm>
            <a:off x="827584" y="3789040"/>
            <a:ext cx="3816424" cy="286231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fr-FR" b="1" dirty="0">
                <a:solidFill>
                  <a:srgbClr val="FF0000"/>
                </a:solidFill>
              </a:rPr>
              <a:t>BORAGINACEES	</a:t>
            </a:r>
            <a:r>
              <a:rPr lang="fr-FR" dirty="0">
                <a:solidFill>
                  <a:srgbClr val="FF0000"/>
                </a:solidFill>
              </a:rPr>
              <a:t> </a:t>
            </a:r>
          </a:p>
        </p:txBody>
      </p:sp>
      <p:sp>
        <p:nvSpPr>
          <p:cNvPr id="3" name="Espace réservé du contenu 2"/>
          <p:cNvSpPr>
            <a:spLocks noGrp="1"/>
          </p:cNvSpPr>
          <p:nvPr>
            <p:ph idx="1"/>
          </p:nvPr>
        </p:nvSpPr>
        <p:spPr>
          <a:xfrm>
            <a:off x="457200" y="980728"/>
            <a:ext cx="8229600" cy="5616624"/>
          </a:xfrm>
        </p:spPr>
        <p:txBody>
          <a:bodyPr/>
          <a:lstStyle/>
          <a:p>
            <a:r>
              <a:rPr lang="fr-FR" dirty="0" smtClean="0">
                <a:solidFill>
                  <a:srgbClr val="0070C0"/>
                </a:solidFill>
              </a:rPr>
              <a:t>Myosotis </a:t>
            </a:r>
            <a:r>
              <a:rPr lang="fr-FR" dirty="0" err="1" smtClean="0">
                <a:solidFill>
                  <a:srgbClr val="0070C0"/>
                </a:solidFill>
              </a:rPr>
              <a:t>discolor</a:t>
            </a:r>
            <a:r>
              <a:rPr lang="fr-FR" dirty="0">
                <a:solidFill>
                  <a:srgbClr val="0070C0"/>
                </a:solidFill>
              </a:rPr>
              <a:t> </a:t>
            </a:r>
            <a:r>
              <a:rPr lang="fr-FR" dirty="0" smtClean="0"/>
              <a:t>(</a:t>
            </a:r>
            <a:r>
              <a:rPr lang="fr-FR" dirty="0" smtClean="0"/>
              <a:t>Myosotis </a:t>
            </a:r>
            <a:r>
              <a:rPr lang="fr-FR" dirty="0" smtClean="0"/>
              <a:t>changeant) : </a:t>
            </a:r>
            <a:r>
              <a:rPr lang="fr-FR" sz="2800" dirty="0"/>
              <a:t>petite </a:t>
            </a:r>
            <a:r>
              <a:rPr lang="fr-FR" sz="2800" dirty="0" smtClean="0"/>
              <a:t>annuelle hérissée </a:t>
            </a:r>
            <a:r>
              <a:rPr lang="fr-FR" sz="2800" dirty="0"/>
              <a:t>de poils. Cymes </a:t>
            </a:r>
            <a:r>
              <a:rPr lang="fr-FR" sz="2800" dirty="0" err="1"/>
              <a:t>scorpioïde</a:t>
            </a:r>
            <a:r>
              <a:rPr lang="fr-FR" sz="2800" dirty="0"/>
              <a:t>. Corolle à pétales soudés. D’abord blanche, puis rosâtre et enfin bleu. On observe plusieurs corolles de différentes couleurs au cours de la floraison.</a:t>
            </a:r>
          </a:p>
          <a:p>
            <a:endParaRPr lang="fr-FR" dirty="0"/>
          </a:p>
        </p:txBody>
      </p:sp>
      <p:pic>
        <p:nvPicPr>
          <p:cNvPr id="4" name="Image 3" descr="450px-Myosotis_discolor_habitus.jpeg"/>
          <p:cNvPicPr>
            <a:picLocks noChangeAspect="1"/>
          </p:cNvPicPr>
          <p:nvPr/>
        </p:nvPicPr>
        <p:blipFill>
          <a:blip r:embed="rId2" cstate="print"/>
          <a:stretch>
            <a:fillRect/>
          </a:stretch>
        </p:blipFill>
        <p:spPr>
          <a:xfrm>
            <a:off x="2195736" y="3209595"/>
            <a:ext cx="2736304" cy="364840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err="1" smtClean="0">
                <a:solidFill>
                  <a:srgbClr val="FF0000"/>
                </a:solidFill>
              </a:rPr>
              <a:t>Brassicacées</a:t>
            </a:r>
            <a:endParaRPr lang="fr-FR" b="1" dirty="0">
              <a:solidFill>
                <a:srgbClr val="FF0000"/>
              </a:solidFill>
            </a:endParaRPr>
          </a:p>
        </p:txBody>
      </p:sp>
      <p:sp>
        <p:nvSpPr>
          <p:cNvPr id="3" name="Espace réservé du contenu 2"/>
          <p:cNvSpPr>
            <a:spLocks noGrp="1"/>
          </p:cNvSpPr>
          <p:nvPr>
            <p:ph idx="1"/>
          </p:nvPr>
        </p:nvSpPr>
        <p:spPr>
          <a:xfrm>
            <a:off x="457200" y="1268760"/>
            <a:ext cx="8229600" cy="4857403"/>
          </a:xfrm>
        </p:spPr>
        <p:txBody>
          <a:bodyPr/>
          <a:lstStyle/>
          <a:p>
            <a:r>
              <a:rPr lang="fr-FR" dirty="0" err="1">
                <a:solidFill>
                  <a:srgbClr val="0070C0"/>
                </a:solidFill>
              </a:rPr>
              <a:t>Alliaria</a:t>
            </a:r>
            <a:r>
              <a:rPr lang="fr-FR" dirty="0">
                <a:solidFill>
                  <a:srgbClr val="0070C0"/>
                </a:solidFill>
              </a:rPr>
              <a:t> </a:t>
            </a:r>
            <a:r>
              <a:rPr lang="fr-FR" dirty="0" err="1" smtClean="0">
                <a:solidFill>
                  <a:srgbClr val="0070C0"/>
                </a:solidFill>
              </a:rPr>
              <a:t>petiolata</a:t>
            </a:r>
            <a:r>
              <a:rPr lang="fr-FR" dirty="0" smtClean="0">
                <a:solidFill>
                  <a:srgbClr val="0070C0"/>
                </a:solidFill>
              </a:rPr>
              <a:t> </a:t>
            </a:r>
            <a:r>
              <a:rPr lang="fr-FR" dirty="0" smtClean="0"/>
              <a:t>(Alliaire)</a:t>
            </a:r>
            <a:r>
              <a:rPr lang="fr-FR" dirty="0"/>
              <a:t> </a:t>
            </a:r>
            <a:r>
              <a:rPr lang="fr-FR" sz="2800" dirty="0"/>
              <a:t>: grande herbe à </a:t>
            </a:r>
            <a:r>
              <a:rPr lang="fr-FR" sz="2800" dirty="0" smtClean="0"/>
              <a:t>feuilles longuement </a:t>
            </a:r>
            <a:r>
              <a:rPr lang="fr-FR" sz="2800" dirty="0"/>
              <a:t>pétiolées, cordées, à dents arrondies, fleurs blanches, plante à odeur d'ail (comestible, succédané à l’ail</a:t>
            </a:r>
            <a:r>
              <a:rPr lang="fr-FR" sz="2800" dirty="0" smtClean="0"/>
              <a:t>).</a:t>
            </a:r>
          </a:p>
          <a:p>
            <a:endParaRPr lang="fr-FR" sz="2800" dirty="0"/>
          </a:p>
        </p:txBody>
      </p:sp>
      <p:pic>
        <p:nvPicPr>
          <p:cNvPr id="5" name="Image 4" descr="Alliaria_petiolata1.jpg"/>
          <p:cNvPicPr>
            <a:picLocks noChangeAspect="1"/>
          </p:cNvPicPr>
          <p:nvPr/>
        </p:nvPicPr>
        <p:blipFill>
          <a:blip r:embed="rId2" cstate="print"/>
          <a:stretch>
            <a:fillRect/>
          </a:stretch>
        </p:blipFill>
        <p:spPr>
          <a:xfrm>
            <a:off x="827584" y="3043684"/>
            <a:ext cx="2879807" cy="3814315"/>
          </a:xfrm>
          <a:prstGeom prst="rect">
            <a:avLst/>
          </a:prstGeom>
        </p:spPr>
      </p:pic>
      <p:pic>
        <p:nvPicPr>
          <p:cNvPr id="6" name="Image 5" descr="Alliaria_petiolata2.jpg"/>
          <p:cNvPicPr>
            <a:picLocks noChangeAspect="1"/>
          </p:cNvPicPr>
          <p:nvPr/>
        </p:nvPicPr>
        <p:blipFill>
          <a:blip r:embed="rId3" cstate="print"/>
          <a:stretch>
            <a:fillRect/>
          </a:stretch>
        </p:blipFill>
        <p:spPr>
          <a:xfrm>
            <a:off x="5364088" y="2689116"/>
            <a:ext cx="3600400" cy="416888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a:solidFill>
                  <a:srgbClr val="FF0000"/>
                </a:solidFill>
              </a:rPr>
              <a:t>BRASSICACEES</a:t>
            </a:r>
            <a:endParaRPr lang="fr-FR"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err="1">
                <a:solidFill>
                  <a:srgbClr val="0070C0"/>
                </a:solidFill>
              </a:rPr>
              <a:t>Arabidopsis</a:t>
            </a:r>
            <a:r>
              <a:rPr lang="fr-FR" dirty="0">
                <a:solidFill>
                  <a:srgbClr val="0070C0"/>
                </a:solidFill>
              </a:rPr>
              <a:t> </a:t>
            </a:r>
            <a:r>
              <a:rPr lang="fr-FR" dirty="0" err="1" smtClean="0">
                <a:solidFill>
                  <a:srgbClr val="0070C0"/>
                </a:solidFill>
              </a:rPr>
              <a:t>thaliana</a:t>
            </a:r>
            <a:r>
              <a:rPr lang="fr-FR" dirty="0" smtClean="0">
                <a:solidFill>
                  <a:srgbClr val="0070C0"/>
                </a:solidFill>
              </a:rPr>
              <a:t> </a:t>
            </a:r>
            <a:r>
              <a:rPr lang="fr-FR" sz="2800" dirty="0" smtClean="0"/>
              <a:t>(Arabette </a:t>
            </a:r>
            <a:r>
              <a:rPr lang="fr-FR" sz="2800" dirty="0"/>
              <a:t>de Thalius ou des </a:t>
            </a:r>
            <a:r>
              <a:rPr lang="fr-FR" sz="2800" dirty="0" smtClean="0"/>
              <a:t>Dames) </a:t>
            </a:r>
            <a:r>
              <a:rPr lang="fr-FR" dirty="0" smtClean="0"/>
              <a:t>: </a:t>
            </a:r>
            <a:r>
              <a:rPr lang="fr-FR" sz="2800" dirty="0"/>
              <a:t>petite annuelle précoce,</a:t>
            </a:r>
            <a:r>
              <a:rPr lang="fr-FR" sz="2800" i="1" dirty="0"/>
              <a:t> </a:t>
            </a:r>
            <a:r>
              <a:rPr lang="fr-FR" sz="2800" dirty="0"/>
              <a:t>fleur blanche, silique </a:t>
            </a:r>
            <a:r>
              <a:rPr lang="fr-FR" sz="2800" dirty="0" smtClean="0"/>
              <a:t>très </a:t>
            </a:r>
            <a:r>
              <a:rPr lang="fr-FR" sz="2800" dirty="0"/>
              <a:t>fine à section quasiment ronde, feuilles basales en rosette à dents plus ou moins obtuses, velues, feuilles caulinaires sessiles et étroites</a:t>
            </a:r>
            <a:r>
              <a:rPr lang="fr-FR" sz="2800" dirty="0" smtClean="0"/>
              <a:t>.</a:t>
            </a:r>
          </a:p>
          <a:p>
            <a:endParaRPr lang="fr-FR" sz="2800" dirty="0"/>
          </a:p>
          <a:p>
            <a:endParaRPr lang="fr-FR" dirty="0"/>
          </a:p>
        </p:txBody>
      </p:sp>
      <p:pic>
        <p:nvPicPr>
          <p:cNvPr id="4" name="Image 3" descr="432px-Arabidopsis_thaliana.jpg"/>
          <p:cNvPicPr>
            <a:picLocks noChangeAspect="1"/>
          </p:cNvPicPr>
          <p:nvPr/>
        </p:nvPicPr>
        <p:blipFill>
          <a:blip r:embed="rId2" cstate="print"/>
          <a:stretch>
            <a:fillRect/>
          </a:stretch>
        </p:blipFill>
        <p:spPr>
          <a:xfrm>
            <a:off x="2699792" y="3263601"/>
            <a:ext cx="2592288" cy="3594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BRASSICACEES</a:t>
            </a:r>
            <a:endParaRPr lang="fr-FR" dirty="0"/>
          </a:p>
        </p:txBody>
      </p:sp>
      <p:sp>
        <p:nvSpPr>
          <p:cNvPr id="3" name="Espace réservé du contenu 2"/>
          <p:cNvSpPr>
            <a:spLocks noGrp="1"/>
          </p:cNvSpPr>
          <p:nvPr>
            <p:ph idx="1"/>
          </p:nvPr>
        </p:nvSpPr>
        <p:spPr/>
        <p:txBody>
          <a:bodyPr/>
          <a:lstStyle/>
          <a:p>
            <a:r>
              <a:rPr lang="fr-FR" dirty="0" err="1">
                <a:solidFill>
                  <a:srgbClr val="0070C0"/>
                </a:solidFill>
              </a:rPr>
              <a:t>Capsella</a:t>
            </a:r>
            <a:r>
              <a:rPr lang="fr-FR" dirty="0">
                <a:solidFill>
                  <a:srgbClr val="0070C0"/>
                </a:solidFill>
              </a:rPr>
              <a:t> </a:t>
            </a:r>
            <a:r>
              <a:rPr lang="fr-FR" dirty="0" err="1" smtClean="0">
                <a:solidFill>
                  <a:srgbClr val="0070C0"/>
                </a:solidFill>
              </a:rPr>
              <a:t>bursa</a:t>
            </a:r>
            <a:r>
              <a:rPr lang="fr-FR" dirty="0" smtClean="0">
                <a:solidFill>
                  <a:srgbClr val="0070C0"/>
                </a:solidFill>
              </a:rPr>
              <a:t>-</a:t>
            </a:r>
            <a:r>
              <a:rPr lang="fr-FR" dirty="0" err="1" smtClean="0">
                <a:solidFill>
                  <a:srgbClr val="0070C0"/>
                </a:solidFill>
              </a:rPr>
              <a:t>pastoris</a:t>
            </a:r>
            <a:r>
              <a:rPr lang="fr-FR" dirty="0" smtClean="0">
                <a:solidFill>
                  <a:srgbClr val="0070C0"/>
                </a:solidFill>
              </a:rPr>
              <a:t> </a:t>
            </a:r>
            <a:r>
              <a:rPr lang="fr-FR" dirty="0" smtClean="0"/>
              <a:t>(Bourse </a:t>
            </a:r>
            <a:r>
              <a:rPr lang="fr-FR" dirty="0"/>
              <a:t>à </a:t>
            </a:r>
            <a:r>
              <a:rPr lang="fr-FR" dirty="0" smtClean="0"/>
              <a:t>Pasteur)</a:t>
            </a:r>
            <a:r>
              <a:rPr lang="fr-FR" dirty="0"/>
              <a:t> : herbacée à silicule pédonculée, en forme de cœur et à bords convexes</a:t>
            </a:r>
            <a:r>
              <a:rPr lang="fr-FR" dirty="0" smtClean="0"/>
              <a:t>.</a:t>
            </a:r>
          </a:p>
          <a:p>
            <a:endParaRPr lang="fr-FR" dirty="0"/>
          </a:p>
          <a:p>
            <a:endParaRPr lang="fr-FR" dirty="0"/>
          </a:p>
        </p:txBody>
      </p:sp>
      <p:pic>
        <p:nvPicPr>
          <p:cNvPr id="4" name="Image 3" descr="404px-Capsella_bursa_pastoris_lomme.jpg"/>
          <p:cNvPicPr>
            <a:picLocks noChangeAspect="1"/>
          </p:cNvPicPr>
          <p:nvPr/>
        </p:nvPicPr>
        <p:blipFill>
          <a:blip r:embed="rId2" cstate="print"/>
          <a:stretch>
            <a:fillRect/>
          </a:stretch>
        </p:blipFill>
        <p:spPr>
          <a:xfrm>
            <a:off x="5364088" y="2694191"/>
            <a:ext cx="3563888" cy="4163809"/>
          </a:xfrm>
          <a:prstGeom prst="rect">
            <a:avLst/>
          </a:prstGeom>
        </p:spPr>
      </p:pic>
      <p:pic>
        <p:nvPicPr>
          <p:cNvPr id="5" name="Image 4" descr="Capsella_bursa-pastoris_flor2.jpg"/>
          <p:cNvPicPr>
            <a:picLocks noChangeAspect="1"/>
          </p:cNvPicPr>
          <p:nvPr/>
        </p:nvPicPr>
        <p:blipFill>
          <a:blip r:embed="rId3" cstate="print"/>
          <a:stretch>
            <a:fillRect/>
          </a:stretch>
        </p:blipFill>
        <p:spPr>
          <a:xfrm>
            <a:off x="1043608" y="3088734"/>
            <a:ext cx="3384376" cy="376926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BRASSICACEES</a:t>
            </a:r>
            <a:endParaRPr lang="fr-FR" dirty="0"/>
          </a:p>
        </p:txBody>
      </p:sp>
      <p:sp>
        <p:nvSpPr>
          <p:cNvPr id="3" name="Espace réservé du contenu 2"/>
          <p:cNvSpPr>
            <a:spLocks noGrp="1"/>
          </p:cNvSpPr>
          <p:nvPr>
            <p:ph idx="1"/>
          </p:nvPr>
        </p:nvSpPr>
        <p:spPr>
          <a:xfrm>
            <a:off x="457200" y="1196752"/>
            <a:ext cx="8229600" cy="4929411"/>
          </a:xfrm>
        </p:spPr>
        <p:txBody>
          <a:bodyPr/>
          <a:lstStyle/>
          <a:p>
            <a:r>
              <a:rPr lang="fr-FR" dirty="0" err="1" smtClean="0">
                <a:solidFill>
                  <a:srgbClr val="0070C0"/>
                </a:solidFill>
              </a:rPr>
              <a:t>Capsella</a:t>
            </a:r>
            <a:r>
              <a:rPr lang="fr-FR" dirty="0" smtClean="0">
                <a:solidFill>
                  <a:srgbClr val="0070C0"/>
                </a:solidFill>
              </a:rPr>
              <a:t> </a:t>
            </a:r>
            <a:r>
              <a:rPr lang="fr-FR" dirty="0" err="1" smtClean="0">
                <a:solidFill>
                  <a:srgbClr val="0070C0"/>
                </a:solidFill>
              </a:rPr>
              <a:t>rubella</a:t>
            </a:r>
            <a:r>
              <a:rPr lang="fr-FR" dirty="0" smtClean="0">
                <a:solidFill>
                  <a:srgbClr val="0070C0"/>
                </a:solidFill>
              </a:rPr>
              <a:t> </a:t>
            </a:r>
            <a:r>
              <a:rPr lang="fr-FR" dirty="0" smtClean="0"/>
              <a:t>(Capselle </a:t>
            </a:r>
            <a:r>
              <a:rPr lang="fr-FR" dirty="0"/>
              <a:t>ou Bourse à </a:t>
            </a:r>
            <a:r>
              <a:rPr lang="fr-FR" dirty="0" smtClean="0"/>
              <a:t>Pasteur)</a:t>
            </a:r>
            <a:r>
              <a:rPr lang="fr-FR" dirty="0"/>
              <a:t> </a:t>
            </a:r>
            <a:r>
              <a:rPr lang="fr-FR" dirty="0" smtClean="0"/>
              <a:t>: </a:t>
            </a:r>
            <a:r>
              <a:rPr lang="fr-FR" sz="2800" dirty="0" smtClean="0"/>
              <a:t>Rougeâtre </a:t>
            </a:r>
            <a:r>
              <a:rPr lang="fr-FR" sz="2800" dirty="0"/>
              <a:t>: herbacée à silicule pédonculée </a:t>
            </a:r>
            <a:r>
              <a:rPr lang="fr-FR" sz="2800" dirty="0" smtClean="0"/>
              <a:t>en </a:t>
            </a:r>
            <a:r>
              <a:rPr lang="fr-FR" sz="2800" dirty="0"/>
              <a:t>forme de cœur triangulaire et à bords </a:t>
            </a:r>
            <a:r>
              <a:rPr lang="fr-FR" sz="2800" dirty="0" smtClean="0"/>
              <a:t>concaves</a:t>
            </a:r>
            <a:r>
              <a:rPr lang="fr-FR" sz="2800" dirty="0"/>
              <a:t>, la tige et les fruits ont tendance à </a:t>
            </a:r>
            <a:r>
              <a:rPr lang="fr-FR" sz="2800" dirty="0" smtClean="0"/>
              <a:t>rougir</a:t>
            </a:r>
            <a:r>
              <a:rPr lang="fr-FR" sz="2800" dirty="0"/>
              <a:t>, extrémité des sépales rougeâtre</a:t>
            </a:r>
            <a:r>
              <a:rPr lang="fr-FR" sz="2800" dirty="0" smtClean="0"/>
              <a:t>.</a:t>
            </a:r>
          </a:p>
          <a:p>
            <a:endParaRPr lang="fr-FR" sz="2800" dirty="0"/>
          </a:p>
        </p:txBody>
      </p:sp>
      <p:pic>
        <p:nvPicPr>
          <p:cNvPr id="4" name="Image 3" descr="799px-Capsella_bursa-pastoris_003.JPG"/>
          <p:cNvPicPr>
            <a:picLocks noChangeAspect="1"/>
          </p:cNvPicPr>
          <p:nvPr/>
        </p:nvPicPr>
        <p:blipFill>
          <a:blip r:embed="rId2" cstate="print"/>
          <a:stretch>
            <a:fillRect/>
          </a:stretch>
        </p:blipFill>
        <p:spPr>
          <a:xfrm>
            <a:off x="1" y="4437112"/>
            <a:ext cx="3223815" cy="2420888"/>
          </a:xfrm>
          <a:prstGeom prst="rect">
            <a:avLst/>
          </a:prstGeom>
        </p:spPr>
      </p:pic>
      <p:pic>
        <p:nvPicPr>
          <p:cNvPr id="5" name="Image 4" descr="capsella_rubella_nmk_15.jpg"/>
          <p:cNvPicPr>
            <a:picLocks noChangeAspect="1"/>
          </p:cNvPicPr>
          <p:nvPr/>
        </p:nvPicPr>
        <p:blipFill>
          <a:blip r:embed="rId3" cstate="print"/>
          <a:stretch>
            <a:fillRect/>
          </a:stretch>
        </p:blipFill>
        <p:spPr>
          <a:xfrm>
            <a:off x="3203848" y="3569974"/>
            <a:ext cx="5940152" cy="328802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fr-FR" b="1" dirty="0" smtClean="0">
                <a:solidFill>
                  <a:srgbClr val="FF0000"/>
                </a:solidFill>
              </a:rPr>
              <a:t>BRASSICACEES</a:t>
            </a:r>
            <a:endParaRPr lang="fr-FR" dirty="0"/>
          </a:p>
        </p:txBody>
      </p:sp>
      <p:sp>
        <p:nvSpPr>
          <p:cNvPr id="3" name="Espace réservé du contenu 2"/>
          <p:cNvSpPr>
            <a:spLocks noGrp="1"/>
          </p:cNvSpPr>
          <p:nvPr>
            <p:ph idx="1"/>
          </p:nvPr>
        </p:nvSpPr>
        <p:spPr>
          <a:xfrm>
            <a:off x="457200" y="1052736"/>
            <a:ext cx="8229600" cy="5073427"/>
          </a:xfrm>
        </p:spPr>
        <p:txBody>
          <a:bodyPr>
            <a:normAutofit/>
          </a:bodyPr>
          <a:lstStyle/>
          <a:p>
            <a:r>
              <a:rPr lang="fr-FR" dirty="0">
                <a:solidFill>
                  <a:srgbClr val="0070C0"/>
                </a:solidFill>
              </a:rPr>
              <a:t>Cardamine </a:t>
            </a:r>
            <a:r>
              <a:rPr lang="fr-FR" dirty="0" err="1">
                <a:solidFill>
                  <a:srgbClr val="0070C0"/>
                </a:solidFill>
              </a:rPr>
              <a:t>hirsuta</a:t>
            </a:r>
            <a:r>
              <a:rPr lang="fr-FR" dirty="0"/>
              <a:t>	</a:t>
            </a:r>
            <a:r>
              <a:rPr lang="fr-FR" dirty="0" smtClean="0"/>
              <a:t>(Cardamine </a:t>
            </a:r>
            <a:r>
              <a:rPr lang="fr-FR" dirty="0"/>
              <a:t>Hérissée </a:t>
            </a:r>
            <a:r>
              <a:rPr lang="fr-FR" dirty="0" smtClean="0"/>
              <a:t>): </a:t>
            </a:r>
            <a:r>
              <a:rPr lang="fr-FR" sz="2400" dirty="0"/>
              <a:t>petite herbacée très commune, feuilles basales en rosette, composées imparipennées, 3-7 folioles ovales à quasiment rondes, feuilles caulinaires (= de la tige) à folioles effilées (finement ovales), petites fleurs à corolle blanche, fines siliques dressées dont les valves d’enroulent sur elles même à maturité et projettent les graines plus loin</a:t>
            </a:r>
            <a:r>
              <a:rPr lang="fr-FR" sz="2400" dirty="0" smtClean="0"/>
              <a:t>.</a:t>
            </a:r>
          </a:p>
          <a:p>
            <a:endParaRPr lang="fr-FR" sz="2800" dirty="0"/>
          </a:p>
          <a:p>
            <a:endParaRPr lang="fr-FR" dirty="0"/>
          </a:p>
        </p:txBody>
      </p:sp>
      <p:pic>
        <p:nvPicPr>
          <p:cNvPr id="4" name="Image 3" descr="800px-Cardamine_hérissée.JPG"/>
          <p:cNvPicPr>
            <a:picLocks noChangeAspect="1"/>
          </p:cNvPicPr>
          <p:nvPr/>
        </p:nvPicPr>
        <p:blipFill>
          <a:blip r:embed="rId2" cstate="print"/>
          <a:stretch>
            <a:fillRect/>
          </a:stretch>
        </p:blipFill>
        <p:spPr>
          <a:xfrm>
            <a:off x="251520" y="3789041"/>
            <a:ext cx="4262444" cy="3068959"/>
          </a:xfrm>
          <a:prstGeom prst="rect">
            <a:avLst/>
          </a:prstGeom>
        </p:spPr>
      </p:pic>
      <p:pic>
        <p:nvPicPr>
          <p:cNvPr id="5" name="Image 4" descr="800px-Cardamine_hirsuta_NRM.jpg"/>
          <p:cNvPicPr>
            <a:picLocks noChangeAspect="1"/>
          </p:cNvPicPr>
          <p:nvPr/>
        </p:nvPicPr>
        <p:blipFill>
          <a:blip r:embed="rId3" cstate="print"/>
          <a:stretch>
            <a:fillRect/>
          </a:stretch>
        </p:blipFill>
        <p:spPr>
          <a:xfrm>
            <a:off x="4644007" y="3717032"/>
            <a:ext cx="4187957" cy="31409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22114"/>
          </a:xfrm>
        </p:spPr>
        <p:txBody>
          <a:bodyPr/>
          <a:lstStyle/>
          <a:p>
            <a:r>
              <a:rPr lang="fr-FR" b="1" dirty="0" smtClean="0">
                <a:solidFill>
                  <a:srgbClr val="FF0000"/>
                </a:solidFill>
              </a:rPr>
              <a:t>BRASSICACEES</a:t>
            </a:r>
            <a:endParaRPr lang="fr-FR" dirty="0"/>
          </a:p>
        </p:txBody>
      </p:sp>
      <p:sp>
        <p:nvSpPr>
          <p:cNvPr id="3" name="Espace réservé du contenu 2"/>
          <p:cNvSpPr>
            <a:spLocks noGrp="1"/>
          </p:cNvSpPr>
          <p:nvPr>
            <p:ph idx="1"/>
          </p:nvPr>
        </p:nvSpPr>
        <p:spPr>
          <a:xfrm>
            <a:off x="457200" y="1124744"/>
            <a:ext cx="8229600" cy="5001419"/>
          </a:xfrm>
        </p:spPr>
        <p:txBody>
          <a:bodyPr/>
          <a:lstStyle/>
          <a:p>
            <a:r>
              <a:rPr lang="fr-FR" dirty="0" err="1">
                <a:solidFill>
                  <a:srgbClr val="0070C0"/>
                </a:solidFill>
              </a:rPr>
              <a:t>Erophila</a:t>
            </a:r>
            <a:r>
              <a:rPr lang="fr-FR" dirty="0">
                <a:solidFill>
                  <a:srgbClr val="0070C0"/>
                </a:solidFill>
              </a:rPr>
              <a:t> </a:t>
            </a:r>
            <a:r>
              <a:rPr lang="fr-FR" dirty="0" err="1" smtClean="0">
                <a:solidFill>
                  <a:srgbClr val="0070C0"/>
                </a:solidFill>
              </a:rPr>
              <a:t>verna</a:t>
            </a:r>
            <a:r>
              <a:rPr lang="fr-FR" dirty="0" smtClean="0">
                <a:solidFill>
                  <a:srgbClr val="0070C0"/>
                </a:solidFill>
              </a:rPr>
              <a:t> </a:t>
            </a:r>
            <a:r>
              <a:rPr lang="fr-FR" dirty="0" smtClean="0"/>
              <a:t>(Drave Printanière)</a:t>
            </a:r>
            <a:r>
              <a:rPr lang="fr-FR" dirty="0"/>
              <a:t> : </a:t>
            </a:r>
            <a:r>
              <a:rPr lang="fr-FR" sz="2800" dirty="0"/>
              <a:t>toute petite annuelle, </a:t>
            </a:r>
            <a:r>
              <a:rPr lang="fr-FR" sz="2800" dirty="0" smtClean="0"/>
              <a:t>précoce</a:t>
            </a:r>
            <a:r>
              <a:rPr lang="fr-FR" sz="2800" dirty="0"/>
              <a:t>, variable, à feuilles en rosettes basales lancéolées (= en fer de lance), poilues, aux marges irrégulières, fleurs à corolle blanche minuscule, silicule ovale un peu dressée.</a:t>
            </a:r>
          </a:p>
          <a:p>
            <a:endParaRPr lang="fr-FR" dirty="0" smtClean="0"/>
          </a:p>
        </p:txBody>
      </p:sp>
      <p:pic>
        <p:nvPicPr>
          <p:cNvPr id="4" name="Image 3" descr="Erophila_verna.jpeg"/>
          <p:cNvPicPr>
            <a:picLocks noChangeAspect="1"/>
          </p:cNvPicPr>
          <p:nvPr/>
        </p:nvPicPr>
        <p:blipFill>
          <a:blip r:embed="rId2" cstate="print"/>
          <a:stretch>
            <a:fillRect/>
          </a:stretch>
        </p:blipFill>
        <p:spPr>
          <a:xfrm>
            <a:off x="1403647" y="3429000"/>
            <a:ext cx="5616625" cy="3429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Autofit/>
          </a:bodyPr>
          <a:lstStyle/>
          <a:p>
            <a:r>
              <a:rPr lang="fr-FR" b="1" dirty="0" err="1" smtClean="0">
                <a:solidFill>
                  <a:srgbClr val="FF0000"/>
                </a:solidFill>
              </a:rPr>
              <a:t>Brassicacées</a:t>
            </a:r>
            <a:endParaRPr lang="fr-FR" b="1" dirty="0">
              <a:solidFill>
                <a:srgbClr val="FF0000"/>
              </a:solidFill>
            </a:endParaRPr>
          </a:p>
        </p:txBody>
      </p:sp>
      <p:sp>
        <p:nvSpPr>
          <p:cNvPr id="3" name="Espace réservé du contenu 2"/>
          <p:cNvSpPr>
            <a:spLocks noGrp="1"/>
          </p:cNvSpPr>
          <p:nvPr>
            <p:ph idx="1"/>
          </p:nvPr>
        </p:nvSpPr>
        <p:spPr>
          <a:xfrm>
            <a:off x="457200" y="980728"/>
            <a:ext cx="8229600" cy="5145435"/>
          </a:xfrm>
        </p:spPr>
        <p:txBody>
          <a:bodyPr/>
          <a:lstStyle/>
          <a:p>
            <a:r>
              <a:rPr lang="fr-FR" dirty="0" err="1">
                <a:solidFill>
                  <a:srgbClr val="0070C0"/>
                </a:solidFill>
              </a:rPr>
              <a:t>Kandis</a:t>
            </a:r>
            <a:r>
              <a:rPr lang="fr-FR" dirty="0">
                <a:solidFill>
                  <a:srgbClr val="0070C0"/>
                </a:solidFill>
              </a:rPr>
              <a:t> </a:t>
            </a:r>
            <a:r>
              <a:rPr lang="fr-FR" dirty="0" err="1" smtClean="0">
                <a:solidFill>
                  <a:srgbClr val="0070C0"/>
                </a:solidFill>
              </a:rPr>
              <a:t>perfoliata</a:t>
            </a:r>
            <a:r>
              <a:rPr lang="fr-FR" dirty="0" smtClean="0">
                <a:solidFill>
                  <a:srgbClr val="0070C0"/>
                </a:solidFill>
              </a:rPr>
              <a:t> </a:t>
            </a:r>
            <a:r>
              <a:rPr lang="fr-FR" dirty="0" smtClean="0"/>
              <a:t>(Tabouret </a:t>
            </a:r>
            <a:r>
              <a:rPr lang="fr-FR" dirty="0"/>
              <a:t>ou </a:t>
            </a:r>
            <a:r>
              <a:rPr lang="fr-FR" dirty="0" err="1"/>
              <a:t>Monnoyère</a:t>
            </a:r>
            <a:r>
              <a:rPr lang="fr-FR" dirty="0"/>
              <a:t> Perfolié(e) </a:t>
            </a:r>
            <a:r>
              <a:rPr lang="fr-FR" dirty="0" smtClean="0"/>
              <a:t>) : </a:t>
            </a:r>
            <a:r>
              <a:rPr lang="fr-FR" sz="2800" dirty="0" smtClean="0"/>
              <a:t>Herbacée </a:t>
            </a:r>
            <a:r>
              <a:rPr lang="fr-FR" sz="2800" dirty="0"/>
              <a:t>glabre, glauque (= vert grisâtre). Feuilles à marges entières ou un peu denticulées. Petites fleurs blanches à étamines plus courtes que les pétales. Silicule ovale, un peu atténuée à la base, ailée et échancrée à l’extrémité, </a:t>
            </a:r>
            <a:r>
              <a:rPr lang="fr-FR" sz="2800" dirty="0" smtClean="0"/>
              <a:t>style </a:t>
            </a:r>
            <a:r>
              <a:rPr lang="fr-FR" sz="2800" dirty="0"/>
              <a:t>très court.</a:t>
            </a:r>
          </a:p>
          <a:p>
            <a:endParaRPr lang="fr-FR" dirty="0"/>
          </a:p>
        </p:txBody>
      </p:sp>
      <p:pic>
        <p:nvPicPr>
          <p:cNvPr id="4" name="Image 3" descr="51220608.jpg"/>
          <p:cNvPicPr>
            <a:picLocks noChangeAspect="1"/>
          </p:cNvPicPr>
          <p:nvPr/>
        </p:nvPicPr>
        <p:blipFill>
          <a:blip r:embed="rId2" cstate="print"/>
          <a:stretch>
            <a:fillRect/>
          </a:stretch>
        </p:blipFill>
        <p:spPr>
          <a:xfrm>
            <a:off x="6372200" y="3667773"/>
            <a:ext cx="2520279" cy="3190227"/>
          </a:xfrm>
          <a:prstGeom prst="rect">
            <a:avLst/>
          </a:prstGeom>
        </p:spPr>
      </p:pic>
      <p:pic>
        <p:nvPicPr>
          <p:cNvPr id="5" name="Image 4" descr="appli-cel-img-000068555CS.jpg"/>
          <p:cNvPicPr>
            <a:picLocks noChangeAspect="1"/>
          </p:cNvPicPr>
          <p:nvPr/>
        </p:nvPicPr>
        <p:blipFill>
          <a:blip r:embed="rId3" cstate="print"/>
          <a:stretch>
            <a:fillRect/>
          </a:stretch>
        </p:blipFill>
        <p:spPr>
          <a:xfrm>
            <a:off x="3159224" y="3789040"/>
            <a:ext cx="3068960" cy="3068960"/>
          </a:xfrm>
          <a:prstGeom prst="rect">
            <a:avLst/>
          </a:prstGeom>
        </p:spPr>
      </p:pic>
      <p:pic>
        <p:nvPicPr>
          <p:cNvPr id="6" name="Image 5" descr="Kandis_perfoliata_route-ailly-sur-meuse_55_09042007_2.jpg"/>
          <p:cNvPicPr>
            <a:picLocks noChangeAspect="1"/>
          </p:cNvPicPr>
          <p:nvPr/>
        </p:nvPicPr>
        <p:blipFill>
          <a:blip r:embed="rId4" cstate="print"/>
          <a:stretch>
            <a:fillRect/>
          </a:stretch>
        </p:blipFill>
        <p:spPr>
          <a:xfrm>
            <a:off x="251520" y="4143502"/>
            <a:ext cx="2376264" cy="271449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274638"/>
            <a:ext cx="8229600" cy="778098"/>
          </a:xfrm>
        </p:spPr>
        <p:txBody>
          <a:bodyPr>
            <a:normAutofit/>
          </a:bodyPr>
          <a:lstStyle/>
          <a:p>
            <a:r>
              <a:rPr lang="fr-FR" b="1" dirty="0" err="1" smtClean="0">
                <a:solidFill>
                  <a:srgbClr val="FF0000"/>
                </a:solidFill>
              </a:rPr>
              <a:t>Adoxacées</a:t>
            </a:r>
            <a:endParaRPr lang="fr-FR" b="1" dirty="0">
              <a:solidFill>
                <a:srgbClr val="FF0000"/>
              </a:solidFill>
            </a:endParaRPr>
          </a:p>
        </p:txBody>
      </p:sp>
      <p:sp>
        <p:nvSpPr>
          <p:cNvPr id="5" name="Espace réservé du contenu 4"/>
          <p:cNvSpPr>
            <a:spLocks noGrp="1"/>
          </p:cNvSpPr>
          <p:nvPr>
            <p:ph idx="1"/>
          </p:nvPr>
        </p:nvSpPr>
        <p:spPr>
          <a:xfrm>
            <a:off x="457200" y="1124744"/>
            <a:ext cx="8229600" cy="5001419"/>
          </a:xfrm>
        </p:spPr>
        <p:txBody>
          <a:bodyPr>
            <a:normAutofit/>
          </a:bodyPr>
          <a:lstStyle/>
          <a:p>
            <a:r>
              <a:rPr lang="fr-FR" dirty="0" err="1" smtClean="0">
                <a:solidFill>
                  <a:srgbClr val="0070C0"/>
                </a:solidFill>
              </a:rPr>
              <a:t>Sambucus</a:t>
            </a:r>
            <a:r>
              <a:rPr lang="fr-FR" dirty="0" smtClean="0">
                <a:solidFill>
                  <a:srgbClr val="0070C0"/>
                </a:solidFill>
              </a:rPr>
              <a:t> </a:t>
            </a:r>
            <a:r>
              <a:rPr lang="fr-FR" dirty="0" err="1" smtClean="0">
                <a:solidFill>
                  <a:srgbClr val="0070C0"/>
                </a:solidFill>
              </a:rPr>
              <a:t>nigra</a:t>
            </a:r>
            <a:r>
              <a:rPr lang="fr-FR" dirty="0" smtClean="0">
                <a:solidFill>
                  <a:srgbClr val="0070C0"/>
                </a:solidFill>
              </a:rPr>
              <a:t> </a:t>
            </a:r>
            <a:r>
              <a:rPr lang="fr-FR" dirty="0" smtClean="0"/>
              <a:t>(le sureau noir)</a:t>
            </a:r>
            <a:br>
              <a:rPr lang="fr-FR" dirty="0" smtClean="0"/>
            </a:br>
            <a:r>
              <a:rPr lang="fr-FR" sz="2200" dirty="0"/>
              <a:t>petit arbre, écorce claire, </a:t>
            </a:r>
            <a:r>
              <a:rPr lang="fr-FR" sz="2200" dirty="0" smtClean="0"/>
              <a:t>feuilles </a:t>
            </a:r>
            <a:r>
              <a:rPr lang="fr-FR" sz="2200" dirty="0"/>
              <a:t>opposées, composées de 5-7 folioles, </a:t>
            </a:r>
            <a:r>
              <a:rPr lang="fr-FR" sz="2200" dirty="0" smtClean="0"/>
              <a:t>imparipennées</a:t>
            </a:r>
            <a:r>
              <a:rPr lang="fr-FR" sz="2200" dirty="0"/>
              <a:t>, à folioles lancéolées (= en fer </a:t>
            </a:r>
            <a:r>
              <a:rPr lang="fr-FR" sz="2200" dirty="0" smtClean="0"/>
              <a:t>de </a:t>
            </a:r>
            <a:r>
              <a:rPr lang="fr-FR" sz="2200" dirty="0"/>
              <a:t>lance), dentées, aux extrémités pointues, à </a:t>
            </a:r>
            <a:r>
              <a:rPr lang="fr-FR" sz="2200" dirty="0" err="1" smtClean="0"/>
              <a:t>petiolule</a:t>
            </a:r>
            <a:r>
              <a:rPr lang="fr-FR" sz="2200" dirty="0" smtClean="0"/>
              <a:t> </a:t>
            </a:r>
            <a:r>
              <a:rPr lang="fr-FR" sz="2200" dirty="0"/>
              <a:t>(= "pétiole" des folioles) court, odeur </a:t>
            </a:r>
            <a:r>
              <a:rPr lang="fr-FR" sz="2200" dirty="0" smtClean="0"/>
              <a:t>forte </a:t>
            </a:r>
            <a:r>
              <a:rPr lang="fr-FR" sz="2200" dirty="0"/>
              <a:t>et peu agréable quand froissée, fleurs </a:t>
            </a:r>
            <a:r>
              <a:rPr lang="fr-FR" sz="2200" dirty="0" smtClean="0"/>
              <a:t>blanches </a:t>
            </a:r>
            <a:r>
              <a:rPr lang="fr-FR" sz="2200" dirty="0"/>
              <a:t>odorantes (agréable), arrangées en </a:t>
            </a:r>
            <a:r>
              <a:rPr lang="fr-FR" sz="2200" dirty="0" smtClean="0"/>
              <a:t>corymbe</a:t>
            </a:r>
            <a:r>
              <a:rPr lang="fr-FR" sz="2200" dirty="0"/>
              <a:t>, fruit = baie noire.</a:t>
            </a:r>
            <a:r>
              <a:rPr lang="fr-FR" sz="2200" dirty="0" smtClean="0"/>
              <a:t/>
            </a:r>
            <a:br>
              <a:rPr lang="fr-FR" sz="2200" dirty="0" smtClean="0"/>
            </a:br>
            <a:endParaRPr lang="fr-FR" sz="2200" dirty="0" smtClean="0"/>
          </a:p>
          <a:p>
            <a:endParaRPr lang="fr-FR" sz="2400" dirty="0"/>
          </a:p>
        </p:txBody>
      </p:sp>
      <p:pic>
        <p:nvPicPr>
          <p:cNvPr id="9" name="Image 8" descr="450px-Sambucus_nigra1.jpg"/>
          <p:cNvPicPr>
            <a:picLocks noChangeAspect="1"/>
          </p:cNvPicPr>
          <p:nvPr/>
        </p:nvPicPr>
        <p:blipFill>
          <a:blip r:embed="rId2" cstate="print"/>
          <a:stretch>
            <a:fillRect/>
          </a:stretch>
        </p:blipFill>
        <p:spPr>
          <a:xfrm>
            <a:off x="683568" y="3861048"/>
            <a:ext cx="2232248" cy="2520280"/>
          </a:xfrm>
          <a:prstGeom prst="rect">
            <a:avLst/>
          </a:prstGeom>
        </p:spPr>
      </p:pic>
      <p:pic>
        <p:nvPicPr>
          <p:cNvPr id="10" name="Image 9" descr="800px-Sambucus_nigra_004.jpg"/>
          <p:cNvPicPr>
            <a:picLocks noChangeAspect="1"/>
          </p:cNvPicPr>
          <p:nvPr/>
        </p:nvPicPr>
        <p:blipFill>
          <a:blip r:embed="rId3" cstate="print"/>
          <a:stretch>
            <a:fillRect/>
          </a:stretch>
        </p:blipFill>
        <p:spPr>
          <a:xfrm>
            <a:off x="3059832" y="4005064"/>
            <a:ext cx="3048000" cy="2286000"/>
          </a:xfrm>
          <a:prstGeom prst="rect">
            <a:avLst/>
          </a:prstGeom>
        </p:spPr>
      </p:pic>
      <p:pic>
        <p:nvPicPr>
          <p:cNvPr id="11" name="Image 10" descr="Sambucus_nigra0.jpg"/>
          <p:cNvPicPr>
            <a:picLocks noChangeAspect="1"/>
          </p:cNvPicPr>
          <p:nvPr/>
        </p:nvPicPr>
        <p:blipFill>
          <a:blip r:embed="rId4" cstate="print"/>
          <a:stretch>
            <a:fillRect/>
          </a:stretch>
        </p:blipFill>
        <p:spPr>
          <a:xfrm>
            <a:off x="6300192" y="4293096"/>
            <a:ext cx="2592288" cy="194421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70px-Illustration_Cerastium_glomeratum0.jpg"/>
          <p:cNvPicPr>
            <a:picLocks noChangeAspect="1"/>
          </p:cNvPicPr>
          <p:nvPr/>
        </p:nvPicPr>
        <p:blipFill>
          <a:blip r:embed="rId2" cstate="print"/>
          <a:stretch>
            <a:fillRect/>
          </a:stretch>
        </p:blipFill>
        <p:spPr>
          <a:xfrm>
            <a:off x="6008136" y="1772816"/>
            <a:ext cx="3135863" cy="5085184"/>
          </a:xfrm>
          <a:prstGeom prst="rect">
            <a:avLst/>
          </a:prstGeom>
        </p:spPr>
      </p:pic>
      <p:sp>
        <p:nvSpPr>
          <p:cNvPr id="2" name="Titre 1"/>
          <p:cNvSpPr>
            <a:spLocks noGrp="1"/>
          </p:cNvSpPr>
          <p:nvPr>
            <p:ph type="title"/>
          </p:nvPr>
        </p:nvSpPr>
        <p:spPr>
          <a:xfrm>
            <a:off x="457200" y="274638"/>
            <a:ext cx="8229600" cy="922114"/>
          </a:xfrm>
        </p:spPr>
        <p:txBody>
          <a:bodyPr/>
          <a:lstStyle/>
          <a:p>
            <a:r>
              <a:rPr lang="fr-FR" b="1" dirty="0" smtClean="0">
                <a:solidFill>
                  <a:srgbClr val="FF0000"/>
                </a:solidFill>
              </a:rPr>
              <a:t>CARYOPHYLLACEES</a:t>
            </a:r>
            <a:endParaRPr lang="fr-FR" dirty="0"/>
          </a:p>
        </p:txBody>
      </p:sp>
      <p:sp>
        <p:nvSpPr>
          <p:cNvPr id="3" name="Espace réservé du contenu 2"/>
          <p:cNvSpPr>
            <a:spLocks noGrp="1"/>
          </p:cNvSpPr>
          <p:nvPr>
            <p:ph idx="1"/>
          </p:nvPr>
        </p:nvSpPr>
        <p:spPr>
          <a:xfrm>
            <a:off x="457200" y="1052736"/>
            <a:ext cx="8229600" cy="5073427"/>
          </a:xfrm>
        </p:spPr>
        <p:txBody>
          <a:bodyPr/>
          <a:lstStyle/>
          <a:p>
            <a:r>
              <a:rPr lang="fr-FR" dirty="0">
                <a:solidFill>
                  <a:srgbClr val="0070C0"/>
                </a:solidFill>
              </a:rPr>
              <a:t>Cerastium </a:t>
            </a:r>
            <a:r>
              <a:rPr lang="fr-FR" dirty="0" err="1" smtClean="0">
                <a:solidFill>
                  <a:srgbClr val="0070C0"/>
                </a:solidFill>
              </a:rPr>
              <a:t>glomeratum</a:t>
            </a:r>
            <a:r>
              <a:rPr lang="fr-FR" dirty="0" smtClean="0">
                <a:solidFill>
                  <a:srgbClr val="0070C0"/>
                </a:solidFill>
              </a:rPr>
              <a:t> </a:t>
            </a:r>
            <a:r>
              <a:rPr lang="fr-FR" dirty="0" smtClean="0"/>
              <a:t>(Céraiste </a:t>
            </a:r>
            <a:r>
              <a:rPr lang="fr-FR" dirty="0"/>
              <a:t>a</a:t>
            </a:r>
            <a:r>
              <a:rPr lang="fr-FR" dirty="0" smtClean="0"/>
              <a:t>ggloméré)</a:t>
            </a:r>
            <a:r>
              <a:rPr lang="fr-FR" dirty="0"/>
              <a:t> : petite herbacée (</a:t>
            </a:r>
            <a:r>
              <a:rPr lang="fr-FR" dirty="0" smtClean="0"/>
              <a:t>Caryophyllées) velue</a:t>
            </a:r>
            <a:r>
              <a:rPr lang="fr-FR" dirty="0"/>
              <a:t>, pédoncule floral assez court, 5 </a:t>
            </a:r>
            <a:r>
              <a:rPr lang="fr-FR" dirty="0" smtClean="0"/>
              <a:t>pétale échancrés</a:t>
            </a:r>
            <a:r>
              <a:rPr lang="fr-FR" dirty="0"/>
              <a:t>, 5 styles placés en face des sépales, capsule un peu courbée</a:t>
            </a:r>
            <a:r>
              <a:rPr lang="fr-FR" dirty="0" smtClean="0"/>
              <a:t>.</a:t>
            </a:r>
          </a:p>
          <a:p>
            <a:endParaRPr lang="fr-FR" dirty="0"/>
          </a:p>
        </p:txBody>
      </p:sp>
      <p:pic>
        <p:nvPicPr>
          <p:cNvPr id="5" name="Image 4" descr="601px-Cerastium_glomeratum1.jpg"/>
          <p:cNvPicPr>
            <a:picLocks noChangeAspect="1"/>
          </p:cNvPicPr>
          <p:nvPr/>
        </p:nvPicPr>
        <p:blipFill>
          <a:blip r:embed="rId3" cstate="print"/>
          <a:stretch>
            <a:fillRect/>
          </a:stretch>
        </p:blipFill>
        <p:spPr>
          <a:xfrm>
            <a:off x="0" y="4033087"/>
            <a:ext cx="2834345" cy="2824913"/>
          </a:xfrm>
          <a:prstGeom prst="rect">
            <a:avLst/>
          </a:prstGeom>
        </p:spPr>
      </p:pic>
      <p:pic>
        <p:nvPicPr>
          <p:cNvPr id="6" name="Image 5" descr="799px-Céraiste_visqueux.jpg"/>
          <p:cNvPicPr>
            <a:picLocks noChangeAspect="1"/>
          </p:cNvPicPr>
          <p:nvPr/>
        </p:nvPicPr>
        <p:blipFill>
          <a:blip r:embed="rId4" cstate="print"/>
          <a:stretch>
            <a:fillRect/>
          </a:stretch>
        </p:blipFill>
        <p:spPr>
          <a:xfrm>
            <a:off x="2843808" y="4005064"/>
            <a:ext cx="3229198" cy="285293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799px-LychnisFlos-cuculi-CloseUp-hr.jpg"/>
          <p:cNvPicPr>
            <a:picLocks noChangeAspect="1"/>
          </p:cNvPicPr>
          <p:nvPr/>
        </p:nvPicPr>
        <p:blipFill>
          <a:blip r:embed="rId2" cstate="print"/>
          <a:stretch>
            <a:fillRect/>
          </a:stretch>
        </p:blipFill>
        <p:spPr>
          <a:xfrm>
            <a:off x="-180527" y="4437112"/>
            <a:ext cx="3223816" cy="2420888"/>
          </a:xfrm>
          <a:prstGeom prst="rect">
            <a:avLst/>
          </a:prstGeom>
        </p:spPr>
      </p:pic>
      <p:pic>
        <p:nvPicPr>
          <p:cNvPr id="4" name="Image 3" descr="372px-Illustration_Silene_flos-cuculi0.jpg"/>
          <p:cNvPicPr>
            <a:picLocks noChangeAspect="1"/>
          </p:cNvPicPr>
          <p:nvPr/>
        </p:nvPicPr>
        <p:blipFill>
          <a:blip r:embed="rId3" cstate="print"/>
          <a:stretch>
            <a:fillRect/>
          </a:stretch>
        </p:blipFill>
        <p:spPr>
          <a:xfrm>
            <a:off x="5840768" y="2110916"/>
            <a:ext cx="3303232" cy="4747084"/>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CARYOPHYLLACEES</a:t>
            </a:r>
            <a:endParaRPr lang="fr-FR" dirty="0"/>
          </a:p>
        </p:txBody>
      </p:sp>
      <p:sp>
        <p:nvSpPr>
          <p:cNvPr id="3" name="Espace réservé du contenu 2"/>
          <p:cNvSpPr>
            <a:spLocks noGrp="1"/>
          </p:cNvSpPr>
          <p:nvPr>
            <p:ph idx="1"/>
          </p:nvPr>
        </p:nvSpPr>
        <p:spPr>
          <a:xfrm>
            <a:off x="457200" y="1052736"/>
            <a:ext cx="8229600" cy="5073427"/>
          </a:xfrm>
        </p:spPr>
        <p:txBody>
          <a:bodyPr/>
          <a:lstStyle/>
          <a:p>
            <a:r>
              <a:rPr lang="fr-FR" dirty="0" err="1">
                <a:solidFill>
                  <a:srgbClr val="0070C0"/>
                </a:solidFill>
              </a:rPr>
              <a:t>Silene</a:t>
            </a:r>
            <a:r>
              <a:rPr lang="fr-FR" dirty="0">
                <a:solidFill>
                  <a:srgbClr val="0070C0"/>
                </a:solidFill>
              </a:rPr>
              <a:t> </a:t>
            </a:r>
            <a:r>
              <a:rPr lang="fr-FR" dirty="0" err="1" smtClean="0">
                <a:solidFill>
                  <a:srgbClr val="0070C0"/>
                </a:solidFill>
              </a:rPr>
              <a:t>flos</a:t>
            </a:r>
            <a:r>
              <a:rPr lang="fr-FR" dirty="0" smtClean="0">
                <a:solidFill>
                  <a:srgbClr val="0070C0"/>
                </a:solidFill>
              </a:rPr>
              <a:t>-</a:t>
            </a:r>
            <a:r>
              <a:rPr lang="fr-FR" dirty="0" err="1" smtClean="0">
                <a:solidFill>
                  <a:srgbClr val="0070C0"/>
                </a:solidFill>
              </a:rPr>
              <a:t>cuculi</a:t>
            </a:r>
            <a:r>
              <a:rPr lang="fr-FR" dirty="0" smtClean="0">
                <a:solidFill>
                  <a:srgbClr val="0070C0"/>
                </a:solidFill>
              </a:rPr>
              <a:t> </a:t>
            </a:r>
            <a:r>
              <a:rPr lang="fr-FR" dirty="0" smtClean="0"/>
              <a:t>(Silène </a:t>
            </a:r>
            <a:r>
              <a:rPr lang="fr-FR" dirty="0"/>
              <a:t>fleur de </a:t>
            </a:r>
            <a:r>
              <a:rPr lang="fr-FR" dirty="0" smtClean="0"/>
              <a:t>Coucou) </a:t>
            </a:r>
            <a:r>
              <a:rPr lang="fr-FR" dirty="0"/>
              <a:t>: herbe </a:t>
            </a:r>
            <a:r>
              <a:rPr lang="fr-FR" dirty="0" smtClean="0"/>
              <a:t>dressée, feuilles </a:t>
            </a:r>
            <a:r>
              <a:rPr lang="fr-FR" dirty="0"/>
              <a:t>(opposées) fines. (5S) + 5P roses </a:t>
            </a:r>
            <a:r>
              <a:rPr lang="fr-FR" dirty="0" smtClean="0"/>
              <a:t>divisés </a:t>
            </a:r>
            <a:r>
              <a:rPr lang="fr-FR" dirty="0"/>
              <a:t>en 4 lanières fines</a:t>
            </a:r>
            <a:r>
              <a:rPr lang="fr-FR" dirty="0" smtClean="0"/>
              <a:t>.</a:t>
            </a:r>
          </a:p>
          <a:p>
            <a:endParaRPr lang="fr-FR" dirty="0"/>
          </a:p>
          <a:p>
            <a:endParaRPr lang="fr-FR" dirty="0"/>
          </a:p>
        </p:txBody>
      </p:sp>
      <p:pic>
        <p:nvPicPr>
          <p:cNvPr id="5" name="Image 4" descr="457px-Lychnis_flos-cuculi.jpg"/>
          <p:cNvPicPr>
            <a:picLocks noChangeAspect="1"/>
          </p:cNvPicPr>
          <p:nvPr/>
        </p:nvPicPr>
        <p:blipFill>
          <a:blip r:embed="rId4" cstate="print"/>
          <a:stretch>
            <a:fillRect/>
          </a:stretch>
        </p:blipFill>
        <p:spPr>
          <a:xfrm>
            <a:off x="2555776" y="2516406"/>
            <a:ext cx="3312368" cy="434159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513px-Chickweed_(aka).jpg"/>
          <p:cNvPicPr>
            <a:picLocks noChangeAspect="1"/>
          </p:cNvPicPr>
          <p:nvPr/>
        </p:nvPicPr>
        <p:blipFill>
          <a:blip r:embed="rId2" cstate="print"/>
          <a:stretch>
            <a:fillRect/>
          </a:stretch>
        </p:blipFill>
        <p:spPr>
          <a:xfrm>
            <a:off x="1187624" y="4167454"/>
            <a:ext cx="2952328" cy="2690545"/>
          </a:xfrm>
          <a:prstGeom prst="rect">
            <a:avLst/>
          </a:prstGeom>
        </p:spPr>
      </p:pic>
      <p:pic>
        <p:nvPicPr>
          <p:cNvPr id="4" name="Image 3" descr="263px-Stellaria_media_våtarv.jpg"/>
          <p:cNvPicPr>
            <a:picLocks noChangeAspect="1"/>
          </p:cNvPicPr>
          <p:nvPr/>
        </p:nvPicPr>
        <p:blipFill>
          <a:blip r:embed="rId3" cstate="print"/>
          <a:stretch>
            <a:fillRect/>
          </a:stretch>
        </p:blipFill>
        <p:spPr>
          <a:xfrm>
            <a:off x="6300192" y="3408186"/>
            <a:ext cx="1512168" cy="3449814"/>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a:solidFill>
                  <a:srgbClr val="FF0000"/>
                </a:solidFill>
              </a:rPr>
              <a:t>CARYOPHYLLACEES</a:t>
            </a:r>
            <a:endParaRPr lang="fr-FR" dirty="0">
              <a:solidFill>
                <a:srgbClr val="FF0000"/>
              </a:solidFill>
            </a:endParaRPr>
          </a:p>
        </p:txBody>
      </p:sp>
      <p:sp>
        <p:nvSpPr>
          <p:cNvPr id="3" name="Espace réservé du contenu 2"/>
          <p:cNvSpPr>
            <a:spLocks noGrp="1"/>
          </p:cNvSpPr>
          <p:nvPr>
            <p:ph idx="1"/>
          </p:nvPr>
        </p:nvSpPr>
        <p:spPr>
          <a:xfrm>
            <a:off x="457200" y="980728"/>
            <a:ext cx="8229600" cy="5145435"/>
          </a:xfrm>
        </p:spPr>
        <p:txBody>
          <a:bodyPr>
            <a:normAutofit/>
          </a:bodyPr>
          <a:lstStyle/>
          <a:p>
            <a:r>
              <a:rPr lang="fr-FR" sz="2800" dirty="0" err="1">
                <a:solidFill>
                  <a:srgbClr val="0070C0"/>
                </a:solidFill>
              </a:rPr>
              <a:t>Stellaria</a:t>
            </a:r>
            <a:r>
              <a:rPr lang="fr-FR" sz="2800" dirty="0">
                <a:solidFill>
                  <a:srgbClr val="0070C0"/>
                </a:solidFill>
              </a:rPr>
              <a:t> </a:t>
            </a:r>
            <a:r>
              <a:rPr lang="fr-FR" sz="2800" dirty="0" smtClean="0">
                <a:solidFill>
                  <a:srgbClr val="0070C0"/>
                </a:solidFill>
              </a:rPr>
              <a:t>media </a:t>
            </a:r>
            <a:r>
              <a:rPr lang="fr-FR" sz="2800" dirty="0" smtClean="0"/>
              <a:t>(Mouron </a:t>
            </a:r>
            <a:r>
              <a:rPr lang="fr-FR" sz="2800" dirty="0"/>
              <a:t>des Oiseaux ou </a:t>
            </a:r>
            <a:r>
              <a:rPr lang="fr-FR" sz="2800" dirty="0" smtClean="0"/>
              <a:t>Stellaire) :</a:t>
            </a:r>
            <a:endParaRPr lang="fr-FR" sz="2800" dirty="0"/>
          </a:p>
          <a:p>
            <a:pPr>
              <a:buNone/>
            </a:pPr>
            <a:r>
              <a:rPr lang="fr-FR" sz="2800" dirty="0"/>
              <a:t>	</a:t>
            </a:r>
            <a:r>
              <a:rPr lang="fr-FR" sz="2800" dirty="0" smtClean="0"/>
              <a:t>Intermédiaire</a:t>
            </a:r>
            <a:r>
              <a:rPr lang="fr-FR" sz="2800" dirty="0"/>
              <a:t> : petite herbacée souvent </a:t>
            </a:r>
            <a:r>
              <a:rPr lang="fr-FR" sz="2800" dirty="0" smtClean="0"/>
              <a:t>couchée </a:t>
            </a:r>
            <a:r>
              <a:rPr lang="fr-FR" sz="2800" dirty="0"/>
              <a:t>ou appuyée sur la végétation </a:t>
            </a:r>
            <a:r>
              <a:rPr lang="fr-FR" sz="2800" dirty="0" smtClean="0"/>
              <a:t>environnante</a:t>
            </a:r>
            <a:r>
              <a:rPr lang="fr-FR" sz="2800" dirty="0"/>
              <a:t>, petites feuilles (opposées) </a:t>
            </a:r>
            <a:r>
              <a:rPr lang="fr-FR" sz="2800" dirty="0" smtClean="0"/>
              <a:t>ovales</a:t>
            </a:r>
            <a:r>
              <a:rPr lang="fr-FR" sz="2800" dirty="0"/>
              <a:t>, les inférieures pétiolées, les caulinaires </a:t>
            </a:r>
            <a:r>
              <a:rPr lang="fr-FR" sz="2800" dirty="0" smtClean="0"/>
              <a:t>(= </a:t>
            </a:r>
            <a:r>
              <a:rPr lang="fr-FR" sz="2800" dirty="0"/>
              <a:t>de la tige) sessiles, fleurs pédonculées, 5 </a:t>
            </a:r>
            <a:r>
              <a:rPr lang="fr-FR" sz="2800" dirty="0" smtClean="0"/>
              <a:t>pétales </a:t>
            </a:r>
            <a:r>
              <a:rPr lang="fr-FR" sz="2800" dirty="0"/>
              <a:t>échancrés jusqu'à la base, de même </a:t>
            </a:r>
            <a:r>
              <a:rPr lang="fr-FR" sz="2800" dirty="0" smtClean="0"/>
              <a:t>taille </a:t>
            </a:r>
            <a:r>
              <a:rPr lang="fr-FR" sz="2800" dirty="0"/>
              <a:t>que les sépales, 3 styles.</a:t>
            </a:r>
          </a:p>
          <a:p>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448px-Fusain_parcfloral1.jpg"/>
          <p:cNvPicPr>
            <a:picLocks noChangeAspect="1"/>
          </p:cNvPicPr>
          <p:nvPr/>
        </p:nvPicPr>
        <p:blipFill>
          <a:blip r:embed="rId2" cstate="print"/>
          <a:stretch>
            <a:fillRect/>
          </a:stretch>
        </p:blipFill>
        <p:spPr>
          <a:xfrm>
            <a:off x="5986993" y="2636912"/>
            <a:ext cx="3157007" cy="4221088"/>
          </a:xfrm>
          <a:prstGeom prst="rect">
            <a:avLst/>
          </a:prstGeom>
        </p:spPr>
      </p:pic>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CELASTRACEES</a:t>
            </a:r>
            <a:r>
              <a:rPr lang="fr-FR" dirty="0"/>
              <a:t/>
            </a:r>
            <a:br>
              <a:rPr lang="fr-FR" dirty="0"/>
            </a:br>
            <a:endParaRPr lang="fr-FR" dirty="0"/>
          </a:p>
        </p:txBody>
      </p:sp>
      <p:sp>
        <p:nvSpPr>
          <p:cNvPr id="3" name="Espace réservé du contenu 2"/>
          <p:cNvSpPr>
            <a:spLocks noGrp="1"/>
          </p:cNvSpPr>
          <p:nvPr>
            <p:ph idx="1"/>
          </p:nvPr>
        </p:nvSpPr>
        <p:spPr>
          <a:xfrm>
            <a:off x="457200" y="692696"/>
            <a:ext cx="8229600" cy="5433467"/>
          </a:xfrm>
        </p:spPr>
        <p:txBody>
          <a:bodyPr/>
          <a:lstStyle/>
          <a:p>
            <a:r>
              <a:rPr lang="fr-FR" dirty="0" err="1" smtClean="0">
                <a:solidFill>
                  <a:srgbClr val="0070C0"/>
                </a:solidFill>
              </a:rPr>
              <a:t>Euonymus</a:t>
            </a:r>
            <a:r>
              <a:rPr lang="fr-FR" dirty="0" smtClean="0">
                <a:solidFill>
                  <a:srgbClr val="0070C0"/>
                </a:solidFill>
              </a:rPr>
              <a:t> </a:t>
            </a:r>
            <a:r>
              <a:rPr lang="fr-FR" dirty="0" err="1" smtClean="0">
                <a:solidFill>
                  <a:srgbClr val="0070C0"/>
                </a:solidFill>
              </a:rPr>
              <a:t>europaeus</a:t>
            </a:r>
            <a:r>
              <a:rPr lang="fr-FR" dirty="0" smtClean="0">
                <a:solidFill>
                  <a:srgbClr val="0070C0"/>
                </a:solidFill>
              </a:rPr>
              <a:t> </a:t>
            </a:r>
            <a:r>
              <a:rPr lang="fr-FR" dirty="0" smtClean="0"/>
              <a:t>(Fusain d’Europe) : arbuste à feuilles opposée, lancéolées (= en fer de lance), courtement pétiolées, à petites dents fines peu pointues, fleur à 4 pétales blanche verdâtre, 4 sépales et 4 étamines, fruit rose à 4 graines orange vif.</a:t>
            </a:r>
          </a:p>
          <a:p>
            <a:endParaRPr lang="fr-FR" dirty="0">
              <a:solidFill>
                <a:srgbClr val="0070C0"/>
              </a:solidFill>
            </a:endParaRPr>
          </a:p>
        </p:txBody>
      </p:sp>
      <p:pic>
        <p:nvPicPr>
          <p:cNvPr id="4" name="Image 3" descr="euonymus_europaeus_nmk_25.jpg"/>
          <p:cNvPicPr>
            <a:picLocks noChangeAspect="1"/>
          </p:cNvPicPr>
          <p:nvPr/>
        </p:nvPicPr>
        <p:blipFill>
          <a:blip r:embed="rId3" cstate="print"/>
          <a:stretch>
            <a:fillRect/>
          </a:stretch>
        </p:blipFill>
        <p:spPr>
          <a:xfrm>
            <a:off x="0" y="3645024"/>
            <a:ext cx="4819464" cy="321297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426px-Cornus_sanguinea_jfg.jpg"/>
          <p:cNvPicPr>
            <a:picLocks noChangeAspect="1"/>
          </p:cNvPicPr>
          <p:nvPr/>
        </p:nvPicPr>
        <p:blipFill>
          <a:blip r:embed="rId2" cstate="print"/>
          <a:stretch>
            <a:fillRect/>
          </a:stretch>
        </p:blipFill>
        <p:spPr>
          <a:xfrm>
            <a:off x="3131840" y="3314227"/>
            <a:ext cx="3312368" cy="3543774"/>
          </a:xfrm>
          <a:prstGeom prst="rect">
            <a:avLst/>
          </a:prstGeom>
        </p:spPr>
      </p:pic>
      <p:pic>
        <p:nvPicPr>
          <p:cNvPr id="4" name="Image 3" descr="378px-Cornus_sanguinea_Sturm39_clean.jpg"/>
          <p:cNvPicPr>
            <a:picLocks noChangeAspect="1"/>
          </p:cNvPicPr>
          <p:nvPr/>
        </p:nvPicPr>
        <p:blipFill>
          <a:blip r:embed="rId3" cstate="print"/>
          <a:stretch>
            <a:fillRect/>
          </a:stretch>
        </p:blipFill>
        <p:spPr>
          <a:xfrm>
            <a:off x="6732240" y="3036190"/>
            <a:ext cx="2411760" cy="3821810"/>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a:solidFill>
                  <a:srgbClr val="FF0000"/>
                </a:solidFill>
              </a:rPr>
              <a:t>CORNACEES</a:t>
            </a:r>
            <a:endParaRPr lang="fr-FR" dirty="0">
              <a:solidFill>
                <a:srgbClr val="FF0000"/>
              </a:solidFill>
            </a:endParaRPr>
          </a:p>
        </p:txBody>
      </p:sp>
      <p:sp>
        <p:nvSpPr>
          <p:cNvPr id="3" name="Espace réservé du contenu 2"/>
          <p:cNvSpPr>
            <a:spLocks noGrp="1"/>
          </p:cNvSpPr>
          <p:nvPr>
            <p:ph idx="1"/>
          </p:nvPr>
        </p:nvSpPr>
        <p:spPr>
          <a:xfrm>
            <a:off x="457200" y="1124744"/>
            <a:ext cx="8229600" cy="5001419"/>
          </a:xfrm>
        </p:spPr>
        <p:txBody>
          <a:bodyPr/>
          <a:lstStyle/>
          <a:p>
            <a:r>
              <a:rPr lang="fr-FR" dirty="0">
                <a:solidFill>
                  <a:srgbClr val="0070C0"/>
                </a:solidFill>
              </a:rPr>
              <a:t>Cornus </a:t>
            </a:r>
            <a:r>
              <a:rPr lang="fr-FR" dirty="0" err="1" smtClean="0">
                <a:solidFill>
                  <a:srgbClr val="0070C0"/>
                </a:solidFill>
              </a:rPr>
              <a:t>sanguinea</a:t>
            </a:r>
            <a:r>
              <a:rPr lang="fr-FR" dirty="0" smtClean="0">
                <a:solidFill>
                  <a:srgbClr val="0070C0"/>
                </a:solidFill>
              </a:rPr>
              <a:t> </a:t>
            </a:r>
            <a:r>
              <a:rPr lang="fr-FR" dirty="0" smtClean="0"/>
              <a:t>(Cornouiller Sanguin)</a:t>
            </a:r>
            <a:r>
              <a:rPr lang="fr-FR" dirty="0"/>
              <a:t> : </a:t>
            </a:r>
            <a:r>
              <a:rPr lang="fr-FR" sz="2800" dirty="0"/>
              <a:t>arbuste à </a:t>
            </a:r>
            <a:r>
              <a:rPr lang="fr-FR" sz="2800" dirty="0" smtClean="0"/>
              <a:t>rameaux </a:t>
            </a:r>
            <a:r>
              <a:rPr lang="fr-FR" sz="2800" dirty="0"/>
              <a:t>rouges, feuilles opposées, ovales, apex à pointe courte, à nervures </a:t>
            </a:r>
            <a:r>
              <a:rPr lang="fr-FR" sz="2800" dirty="0" err="1"/>
              <a:t>sub</a:t>
            </a:r>
            <a:r>
              <a:rPr lang="fr-FR" sz="2800" dirty="0"/>
              <a:t>-opposées et convergentes (= se rejoignant au sommet), FLL élastiques, fleurs en grappe, drupe rouge devenant noire bleutée.</a:t>
            </a:r>
          </a:p>
          <a:p>
            <a:r>
              <a:rPr lang="fr-FR" dirty="0"/>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arex1.jpg"/>
          <p:cNvPicPr>
            <a:picLocks noChangeAspect="1"/>
          </p:cNvPicPr>
          <p:nvPr/>
        </p:nvPicPr>
        <p:blipFill>
          <a:blip r:embed="rId2" cstate="print"/>
          <a:stretch>
            <a:fillRect/>
          </a:stretch>
        </p:blipFill>
        <p:spPr>
          <a:xfrm>
            <a:off x="2555777" y="3928060"/>
            <a:ext cx="2592288" cy="2929939"/>
          </a:xfrm>
          <a:prstGeom prst="rect">
            <a:avLst/>
          </a:prstGeom>
        </p:spPr>
      </p:pic>
      <p:pic>
        <p:nvPicPr>
          <p:cNvPr id="4" name="Image 3" descr="295px-Carex_flacca_(Leningrad_oblast).jpg"/>
          <p:cNvPicPr>
            <a:picLocks noChangeAspect="1"/>
          </p:cNvPicPr>
          <p:nvPr/>
        </p:nvPicPr>
        <p:blipFill>
          <a:blip r:embed="rId3" cstate="print"/>
          <a:stretch>
            <a:fillRect/>
          </a:stretch>
        </p:blipFill>
        <p:spPr>
          <a:xfrm>
            <a:off x="5796136" y="3212976"/>
            <a:ext cx="1795129" cy="3645024"/>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a:solidFill>
                  <a:srgbClr val="FF0000"/>
                </a:solidFill>
              </a:rPr>
              <a:t>CYPERACEES</a:t>
            </a:r>
            <a:endParaRPr lang="fr-FR" dirty="0">
              <a:solidFill>
                <a:srgbClr val="FF0000"/>
              </a:solidFill>
            </a:endParaRPr>
          </a:p>
        </p:txBody>
      </p:sp>
      <p:sp>
        <p:nvSpPr>
          <p:cNvPr id="3" name="Espace réservé du contenu 2"/>
          <p:cNvSpPr>
            <a:spLocks noGrp="1"/>
          </p:cNvSpPr>
          <p:nvPr>
            <p:ph idx="1"/>
          </p:nvPr>
        </p:nvSpPr>
        <p:spPr>
          <a:xfrm>
            <a:off x="457200" y="908720"/>
            <a:ext cx="8229600" cy="5217443"/>
          </a:xfrm>
        </p:spPr>
        <p:txBody>
          <a:bodyPr>
            <a:normAutofit/>
          </a:bodyPr>
          <a:lstStyle/>
          <a:p>
            <a:r>
              <a:rPr lang="fr-FR" sz="2800" dirty="0" smtClean="0">
                <a:solidFill>
                  <a:srgbClr val="0070C0"/>
                </a:solidFill>
              </a:rPr>
              <a:t>Carex </a:t>
            </a:r>
            <a:r>
              <a:rPr lang="fr-FR" sz="2800" dirty="0" err="1" smtClean="0">
                <a:solidFill>
                  <a:srgbClr val="0070C0"/>
                </a:solidFill>
              </a:rPr>
              <a:t>flacca</a:t>
            </a:r>
            <a:r>
              <a:rPr lang="fr-FR" sz="2800" dirty="0" smtClean="0">
                <a:solidFill>
                  <a:srgbClr val="0070C0"/>
                </a:solidFill>
              </a:rPr>
              <a:t> </a:t>
            </a:r>
            <a:r>
              <a:rPr lang="fr-FR" sz="2800" dirty="0" smtClean="0"/>
              <a:t>(Carex ou Laîche Glauque)</a:t>
            </a:r>
            <a:r>
              <a:rPr lang="fr-FR" dirty="0"/>
              <a:t> :</a:t>
            </a:r>
            <a:r>
              <a:rPr lang="fr-FR" sz="2800" dirty="0"/>
              <a:t> </a:t>
            </a:r>
            <a:r>
              <a:rPr lang="fr-FR" sz="2800" dirty="0" smtClean="0"/>
              <a:t>herbe moyenne </a:t>
            </a:r>
            <a:r>
              <a:rPr lang="fr-FR" sz="2800" dirty="0"/>
              <a:t>à </a:t>
            </a:r>
            <a:r>
              <a:rPr lang="fr-FR" sz="2800" dirty="0" smtClean="0"/>
              <a:t>feuille </a:t>
            </a:r>
            <a:r>
              <a:rPr lang="fr-FR" sz="2800" dirty="0"/>
              <a:t>glauque en face inférieure (= </a:t>
            </a:r>
            <a:r>
              <a:rPr lang="fr-FR" sz="2800" dirty="0" smtClean="0"/>
              <a:t>verte </a:t>
            </a:r>
            <a:r>
              <a:rPr lang="fr-FR" sz="2800" dirty="0"/>
              <a:t>grisâtre), 1-3 épis ♂ au sommet, effilés et bruns, 1-5 épis ♀ en dessous, pédonculés  et pendants à maturité, souvent terminés eux même par quelques fleurs ♂ (= épis ♀ se finissant en épis ♂), fleurs ♀ à 3 stigmates, fruit vert à brun à bec très court et sans nervure.</a:t>
            </a:r>
          </a:p>
          <a:p>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normAutofit/>
          </a:bodyPr>
          <a:lstStyle/>
          <a:p>
            <a:r>
              <a:rPr lang="fr-FR" b="1" dirty="0" smtClean="0">
                <a:solidFill>
                  <a:srgbClr val="FF0000"/>
                </a:solidFill>
              </a:rPr>
              <a:t>CYPERACEES</a:t>
            </a:r>
            <a:endParaRPr lang="fr-FR" dirty="0"/>
          </a:p>
        </p:txBody>
      </p:sp>
      <p:sp>
        <p:nvSpPr>
          <p:cNvPr id="3" name="Espace réservé du contenu 2"/>
          <p:cNvSpPr>
            <a:spLocks noGrp="1"/>
          </p:cNvSpPr>
          <p:nvPr>
            <p:ph idx="1"/>
          </p:nvPr>
        </p:nvSpPr>
        <p:spPr>
          <a:xfrm>
            <a:off x="457200" y="980728"/>
            <a:ext cx="8229600" cy="5145435"/>
          </a:xfrm>
        </p:spPr>
        <p:txBody>
          <a:bodyPr/>
          <a:lstStyle/>
          <a:p>
            <a:r>
              <a:rPr lang="fr-FR" dirty="0">
                <a:solidFill>
                  <a:srgbClr val="0070C0"/>
                </a:solidFill>
              </a:rPr>
              <a:t>Carex </a:t>
            </a:r>
            <a:r>
              <a:rPr lang="fr-FR" dirty="0" err="1" smtClean="0">
                <a:solidFill>
                  <a:srgbClr val="0070C0"/>
                </a:solidFill>
              </a:rPr>
              <a:t>hirta</a:t>
            </a:r>
            <a:r>
              <a:rPr lang="fr-FR" dirty="0" smtClean="0">
                <a:solidFill>
                  <a:srgbClr val="0070C0"/>
                </a:solidFill>
              </a:rPr>
              <a:t> </a:t>
            </a:r>
            <a:r>
              <a:rPr lang="fr-FR" dirty="0" smtClean="0"/>
              <a:t>(Carex </a:t>
            </a:r>
            <a:r>
              <a:rPr lang="fr-FR" dirty="0"/>
              <a:t>ou Laîche Hérissée ou </a:t>
            </a:r>
            <a:r>
              <a:rPr lang="fr-FR" dirty="0" smtClean="0"/>
              <a:t>Velue) : herbe </a:t>
            </a:r>
            <a:r>
              <a:rPr lang="fr-FR" dirty="0"/>
              <a:t>petite à moyenne, 2 ou 3 épis ♂ au </a:t>
            </a:r>
            <a:r>
              <a:rPr lang="fr-FR" dirty="0" smtClean="0"/>
              <a:t>sommet </a:t>
            </a:r>
            <a:r>
              <a:rPr lang="fr-FR" dirty="0"/>
              <a:t>de la tige, 2 ou 3 épis ♀ espacés le </a:t>
            </a:r>
            <a:r>
              <a:rPr lang="fr-FR" dirty="0" smtClean="0"/>
              <a:t>long de </a:t>
            </a:r>
            <a:r>
              <a:rPr lang="fr-FR" dirty="0"/>
              <a:t>la tige, gaine foliaire velue</a:t>
            </a:r>
            <a:r>
              <a:rPr lang="fr-FR" dirty="0" smtClean="0"/>
              <a:t>.</a:t>
            </a:r>
          </a:p>
          <a:p>
            <a:endParaRPr lang="fr-FR" dirty="0"/>
          </a:p>
          <a:p>
            <a:endParaRPr lang="fr-FR" dirty="0"/>
          </a:p>
        </p:txBody>
      </p:sp>
      <p:pic>
        <p:nvPicPr>
          <p:cNvPr id="4" name="Image 3" descr="422px-Carex_hirta_utricles.jpg"/>
          <p:cNvPicPr>
            <a:picLocks noChangeAspect="1"/>
          </p:cNvPicPr>
          <p:nvPr/>
        </p:nvPicPr>
        <p:blipFill>
          <a:blip r:embed="rId2" cstate="print"/>
          <a:stretch>
            <a:fillRect/>
          </a:stretch>
        </p:blipFill>
        <p:spPr>
          <a:xfrm>
            <a:off x="4644008" y="2924944"/>
            <a:ext cx="2770868" cy="3933056"/>
          </a:xfrm>
          <a:prstGeom prst="rect">
            <a:avLst/>
          </a:prstGeom>
        </p:spPr>
      </p:pic>
      <p:pic>
        <p:nvPicPr>
          <p:cNvPr id="5" name="Image 4" descr="Carex_hirta_stamens.jpg"/>
          <p:cNvPicPr>
            <a:picLocks noChangeAspect="1"/>
          </p:cNvPicPr>
          <p:nvPr/>
        </p:nvPicPr>
        <p:blipFill>
          <a:blip r:embed="rId3" cstate="print"/>
          <a:stretch>
            <a:fillRect/>
          </a:stretch>
        </p:blipFill>
        <p:spPr>
          <a:xfrm>
            <a:off x="1331640" y="2996952"/>
            <a:ext cx="2720138" cy="386104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CYPERACEES</a:t>
            </a:r>
            <a:endParaRPr lang="fr-FR" dirty="0"/>
          </a:p>
        </p:txBody>
      </p:sp>
      <p:sp>
        <p:nvSpPr>
          <p:cNvPr id="3" name="Espace réservé du contenu 2"/>
          <p:cNvSpPr>
            <a:spLocks noGrp="1"/>
          </p:cNvSpPr>
          <p:nvPr>
            <p:ph idx="1"/>
          </p:nvPr>
        </p:nvSpPr>
        <p:spPr>
          <a:xfrm>
            <a:off x="457200" y="1124744"/>
            <a:ext cx="8229600" cy="5001419"/>
          </a:xfrm>
        </p:spPr>
        <p:txBody>
          <a:bodyPr/>
          <a:lstStyle/>
          <a:p>
            <a:r>
              <a:rPr lang="fr-FR" dirty="0">
                <a:solidFill>
                  <a:srgbClr val="0070C0"/>
                </a:solidFill>
              </a:rPr>
              <a:t>Carex </a:t>
            </a:r>
            <a:r>
              <a:rPr lang="fr-FR" dirty="0" err="1">
                <a:solidFill>
                  <a:srgbClr val="0070C0"/>
                </a:solidFill>
              </a:rPr>
              <a:t>liparocarpos</a:t>
            </a:r>
            <a:r>
              <a:rPr lang="fr-FR" dirty="0">
                <a:solidFill>
                  <a:srgbClr val="0070C0"/>
                </a:solidFill>
              </a:rPr>
              <a:t> </a:t>
            </a:r>
            <a:r>
              <a:rPr lang="fr-FR" dirty="0" smtClean="0"/>
              <a:t>(Carex ou </a:t>
            </a:r>
            <a:r>
              <a:rPr lang="fr-FR" dirty="0"/>
              <a:t>Laîche à Fruits </a:t>
            </a:r>
            <a:r>
              <a:rPr lang="fr-FR" dirty="0" smtClean="0"/>
              <a:t>Lustrés)</a:t>
            </a:r>
            <a:r>
              <a:rPr lang="fr-FR" dirty="0"/>
              <a:t> </a:t>
            </a:r>
            <a:r>
              <a:rPr lang="fr-FR" sz="2800" dirty="0" smtClean="0"/>
              <a:t>: petite </a:t>
            </a:r>
            <a:r>
              <a:rPr lang="fr-FR" sz="2800" dirty="0"/>
              <a:t>herbacée, 1 seul épis ♂ au sommet de la t</a:t>
            </a:r>
            <a:r>
              <a:rPr lang="fr-FR" sz="2800" dirty="0" smtClean="0"/>
              <a:t>ige</a:t>
            </a:r>
            <a:r>
              <a:rPr lang="fr-FR" sz="2800" dirty="0"/>
              <a:t>, 2 épis ♀ proches des ♂, courtement pédonculés, 3 stigmates, enveloppe du fruit globuleuse, marron et luisante.</a:t>
            </a:r>
          </a:p>
          <a:p>
            <a:endParaRPr lang="fr-FR" dirty="0"/>
          </a:p>
        </p:txBody>
      </p:sp>
      <p:pic>
        <p:nvPicPr>
          <p:cNvPr id="4" name="Image 3" descr="carex-liparocarpos.jpg"/>
          <p:cNvPicPr>
            <a:picLocks noChangeAspect="1"/>
          </p:cNvPicPr>
          <p:nvPr/>
        </p:nvPicPr>
        <p:blipFill>
          <a:blip r:embed="rId2" cstate="print"/>
          <a:stretch>
            <a:fillRect/>
          </a:stretch>
        </p:blipFill>
        <p:spPr>
          <a:xfrm>
            <a:off x="0" y="3429000"/>
            <a:ext cx="4567316" cy="3429000"/>
          </a:xfrm>
          <a:prstGeom prst="rect">
            <a:avLst/>
          </a:prstGeom>
        </p:spPr>
      </p:pic>
      <p:pic>
        <p:nvPicPr>
          <p:cNvPr id="5" name="Image 4" descr="2908000386.jpg"/>
          <p:cNvPicPr>
            <a:picLocks noChangeAspect="1"/>
          </p:cNvPicPr>
          <p:nvPr/>
        </p:nvPicPr>
        <p:blipFill>
          <a:blip r:embed="rId3" cstate="print"/>
          <a:stretch>
            <a:fillRect/>
          </a:stretch>
        </p:blipFill>
        <p:spPr>
          <a:xfrm>
            <a:off x="6012160" y="2935004"/>
            <a:ext cx="3131840" cy="392299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54px-Equisetum_arvense_nf.jpg"/>
          <p:cNvPicPr>
            <a:picLocks noChangeAspect="1"/>
          </p:cNvPicPr>
          <p:nvPr/>
        </p:nvPicPr>
        <p:blipFill>
          <a:blip r:embed="rId2" cstate="print"/>
          <a:stretch>
            <a:fillRect/>
          </a:stretch>
        </p:blipFill>
        <p:spPr>
          <a:xfrm>
            <a:off x="5364088" y="2708386"/>
            <a:ext cx="2448272" cy="4149614"/>
          </a:xfrm>
          <a:prstGeom prst="rect">
            <a:avLst/>
          </a:prstGeom>
        </p:spPr>
      </p:pic>
      <p:sp>
        <p:nvSpPr>
          <p:cNvPr id="2" name="Titre 1"/>
          <p:cNvSpPr>
            <a:spLocks noGrp="1"/>
          </p:cNvSpPr>
          <p:nvPr>
            <p:ph type="title"/>
          </p:nvPr>
        </p:nvSpPr>
        <p:spPr>
          <a:xfrm>
            <a:off x="467544" y="188640"/>
            <a:ext cx="8229600" cy="648072"/>
          </a:xfrm>
        </p:spPr>
        <p:txBody>
          <a:bodyPr>
            <a:normAutofit fontScale="90000"/>
          </a:bodyPr>
          <a:lstStyle/>
          <a:p>
            <a:r>
              <a:rPr lang="fr-FR" b="1" dirty="0" smtClean="0">
                <a:solidFill>
                  <a:srgbClr val="FF0000"/>
                </a:solidFill>
              </a:rPr>
              <a:t>EQUISETACEES</a:t>
            </a:r>
            <a:endParaRPr lang="fr-FR" dirty="0">
              <a:solidFill>
                <a:srgbClr val="FF0000"/>
              </a:solidFill>
            </a:endParaRPr>
          </a:p>
        </p:txBody>
      </p:sp>
      <p:sp>
        <p:nvSpPr>
          <p:cNvPr id="3" name="Espace réservé du contenu 2"/>
          <p:cNvSpPr>
            <a:spLocks noGrp="1"/>
          </p:cNvSpPr>
          <p:nvPr>
            <p:ph idx="1"/>
          </p:nvPr>
        </p:nvSpPr>
        <p:spPr>
          <a:xfrm>
            <a:off x="457200" y="764704"/>
            <a:ext cx="8229600" cy="5361459"/>
          </a:xfrm>
        </p:spPr>
        <p:txBody>
          <a:bodyPr/>
          <a:lstStyle/>
          <a:p>
            <a:r>
              <a:rPr lang="fr-FR" dirty="0" smtClean="0">
                <a:solidFill>
                  <a:srgbClr val="0070C0"/>
                </a:solidFill>
              </a:rPr>
              <a:t>Equisetum </a:t>
            </a:r>
            <a:r>
              <a:rPr lang="fr-FR" dirty="0" err="1" smtClean="0">
                <a:solidFill>
                  <a:srgbClr val="0070C0"/>
                </a:solidFill>
              </a:rPr>
              <a:t>arvense</a:t>
            </a:r>
            <a:r>
              <a:rPr lang="fr-FR" dirty="0" smtClean="0"/>
              <a:t>	(Prêle des Champs ): sporophyte vert clair à rameaux verticillés, gaines vertes, étalées. Gamétophyte apparaissant avant, beiges à rosâtre, non ramifiées, vite flétrie.</a:t>
            </a:r>
          </a:p>
          <a:p>
            <a:endParaRPr lang="fr-FR" dirty="0" smtClean="0"/>
          </a:p>
        </p:txBody>
      </p:sp>
      <p:pic>
        <p:nvPicPr>
          <p:cNvPr id="5" name="Image 4" descr="400px-Equisetum_arvense_9462.JPG"/>
          <p:cNvPicPr>
            <a:picLocks noChangeAspect="1"/>
          </p:cNvPicPr>
          <p:nvPr/>
        </p:nvPicPr>
        <p:blipFill>
          <a:blip r:embed="rId3" cstate="print"/>
          <a:stretch>
            <a:fillRect/>
          </a:stretch>
        </p:blipFill>
        <p:spPr>
          <a:xfrm>
            <a:off x="1619672" y="3380541"/>
            <a:ext cx="2880320" cy="3477459"/>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720080"/>
          </a:xfrm>
        </p:spPr>
        <p:txBody>
          <a:bodyPr>
            <a:normAutofit fontScale="90000"/>
          </a:bodyPr>
          <a:lstStyle/>
          <a:p>
            <a:r>
              <a:rPr lang="fr-FR" b="1" dirty="0" smtClean="0">
                <a:solidFill>
                  <a:srgbClr val="FF0000"/>
                </a:solidFill>
              </a:rPr>
              <a:t>EUPHORBIACEES</a:t>
            </a:r>
            <a:endParaRPr lang="fr-FR"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sz="2800" dirty="0" err="1" smtClean="0">
                <a:solidFill>
                  <a:srgbClr val="0070C0"/>
                </a:solidFill>
              </a:rPr>
              <a:t>Euphorbia</a:t>
            </a:r>
            <a:r>
              <a:rPr lang="fr-FR" sz="2800" dirty="0" smtClean="0">
                <a:solidFill>
                  <a:srgbClr val="0070C0"/>
                </a:solidFill>
              </a:rPr>
              <a:t> </a:t>
            </a:r>
            <a:r>
              <a:rPr lang="fr-FR" sz="2800" dirty="0" err="1" smtClean="0">
                <a:solidFill>
                  <a:srgbClr val="0070C0"/>
                </a:solidFill>
              </a:rPr>
              <a:t>cyparissias</a:t>
            </a:r>
            <a:r>
              <a:rPr lang="fr-FR" sz="2800" dirty="0" smtClean="0">
                <a:solidFill>
                  <a:srgbClr val="0070C0"/>
                </a:solidFill>
              </a:rPr>
              <a:t> </a:t>
            </a:r>
            <a:r>
              <a:rPr lang="fr-FR" sz="2800" dirty="0" smtClean="0"/>
              <a:t>(Euphorbe Petit Cyprès)</a:t>
            </a:r>
            <a:r>
              <a:rPr lang="fr-FR" dirty="0" smtClean="0"/>
              <a:t> : </a:t>
            </a:r>
            <a:r>
              <a:rPr lang="fr-FR" sz="2800" dirty="0" smtClean="0"/>
              <a:t>herbacées à feuilles petites et linéaires, glandes à courtes pointes de chaque côtés (forme de croissant de "lune").</a:t>
            </a:r>
          </a:p>
          <a:p>
            <a:endParaRPr lang="fr-FR" dirty="0"/>
          </a:p>
        </p:txBody>
      </p:sp>
      <p:pic>
        <p:nvPicPr>
          <p:cNvPr id="4" name="Image 3" descr="400px-Euphorbia_cyparissias-02_(xndr).jpg"/>
          <p:cNvPicPr>
            <a:picLocks noChangeAspect="1"/>
          </p:cNvPicPr>
          <p:nvPr/>
        </p:nvPicPr>
        <p:blipFill>
          <a:blip r:embed="rId2" cstate="print"/>
          <a:stretch>
            <a:fillRect/>
          </a:stretch>
        </p:blipFill>
        <p:spPr>
          <a:xfrm>
            <a:off x="5580112" y="2420888"/>
            <a:ext cx="2958075" cy="4437112"/>
          </a:xfrm>
          <a:prstGeom prst="rect">
            <a:avLst/>
          </a:prstGeom>
        </p:spPr>
      </p:pic>
      <p:pic>
        <p:nvPicPr>
          <p:cNvPr id="5" name="Image 4" descr="496px-Euphorbia_cyparissias_02_bgiu.jpg"/>
          <p:cNvPicPr>
            <a:picLocks noChangeAspect="1"/>
          </p:cNvPicPr>
          <p:nvPr/>
        </p:nvPicPr>
        <p:blipFill>
          <a:blip r:embed="rId3" cstate="print"/>
          <a:stretch>
            <a:fillRect/>
          </a:stretch>
        </p:blipFill>
        <p:spPr>
          <a:xfrm>
            <a:off x="1043608" y="2851103"/>
            <a:ext cx="3312368" cy="400689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491px-Viburnum_lantana.jpg"/>
          <p:cNvPicPr>
            <a:picLocks noChangeAspect="1"/>
          </p:cNvPicPr>
          <p:nvPr/>
        </p:nvPicPr>
        <p:blipFill>
          <a:blip r:embed="rId2" cstate="print"/>
          <a:stretch>
            <a:fillRect/>
          </a:stretch>
        </p:blipFill>
        <p:spPr>
          <a:xfrm>
            <a:off x="3059832" y="3256279"/>
            <a:ext cx="2952328" cy="3601721"/>
          </a:xfrm>
          <a:prstGeom prst="rect">
            <a:avLst/>
          </a:prstGeom>
        </p:spPr>
      </p:pic>
      <p:sp>
        <p:nvSpPr>
          <p:cNvPr id="2" name="Titre 1"/>
          <p:cNvSpPr>
            <a:spLocks noGrp="1"/>
          </p:cNvSpPr>
          <p:nvPr>
            <p:ph type="title"/>
          </p:nvPr>
        </p:nvSpPr>
        <p:spPr>
          <a:xfrm>
            <a:off x="539552" y="0"/>
            <a:ext cx="8229600" cy="778098"/>
          </a:xfrm>
        </p:spPr>
        <p:txBody>
          <a:bodyPr/>
          <a:lstStyle/>
          <a:p>
            <a:r>
              <a:rPr lang="fr-FR" b="1" dirty="0" smtClean="0">
                <a:solidFill>
                  <a:srgbClr val="FF0000"/>
                </a:solidFill>
              </a:rPr>
              <a:t>ADOXACEES</a:t>
            </a:r>
            <a:endParaRPr lang="fr-FR" b="1" dirty="0">
              <a:solidFill>
                <a:srgbClr val="FF0000"/>
              </a:solidFill>
            </a:endParaRPr>
          </a:p>
        </p:txBody>
      </p:sp>
      <p:sp>
        <p:nvSpPr>
          <p:cNvPr id="3" name="Espace réservé du contenu 2"/>
          <p:cNvSpPr>
            <a:spLocks noGrp="1"/>
          </p:cNvSpPr>
          <p:nvPr>
            <p:ph idx="1"/>
          </p:nvPr>
        </p:nvSpPr>
        <p:spPr>
          <a:xfrm>
            <a:off x="457200" y="620688"/>
            <a:ext cx="8229600" cy="5505475"/>
          </a:xfrm>
        </p:spPr>
        <p:txBody>
          <a:bodyPr>
            <a:normAutofit/>
          </a:bodyPr>
          <a:lstStyle/>
          <a:p>
            <a:r>
              <a:rPr lang="fr-FR" sz="2800" dirty="0" err="1" smtClean="0">
                <a:solidFill>
                  <a:srgbClr val="0070C0"/>
                </a:solidFill>
              </a:rPr>
              <a:t>Viburnum</a:t>
            </a:r>
            <a:r>
              <a:rPr lang="fr-FR" sz="2800" dirty="0" smtClean="0">
                <a:solidFill>
                  <a:srgbClr val="0070C0"/>
                </a:solidFill>
              </a:rPr>
              <a:t> lantana </a:t>
            </a:r>
            <a:r>
              <a:rPr lang="fr-FR" sz="2800" dirty="0" smtClean="0"/>
              <a:t>(Viorne Lantane ou </a:t>
            </a:r>
            <a:r>
              <a:rPr lang="fr-FR" sz="2800" dirty="0" err="1" smtClean="0"/>
              <a:t>Mancienne</a:t>
            </a:r>
            <a:r>
              <a:rPr lang="fr-FR" sz="2800" dirty="0" smtClean="0"/>
              <a:t>) </a:t>
            </a:r>
            <a:r>
              <a:rPr lang="fr-FR" dirty="0" smtClean="0"/>
              <a:t>: </a:t>
            </a:r>
            <a:r>
              <a:rPr lang="fr-FR" sz="2800" dirty="0" smtClean="0"/>
              <a:t>arbuste à grandes feuilles opposées épaisses et rudes au touché, ovales à base cordées, à marges dentées et à face inférieure grisâtre car pubescente (nervures saillantes). Petites fleurs blanches en corymbes (odorantes), fruits = drupes ovoïdes aplaties rouges puis noires.</a:t>
            </a:r>
          </a:p>
          <a:p>
            <a:endParaRPr lang="fr-F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ytisus_scoparius_-_Köhler–s_Medizinal-Pflanzen-200.jpg"/>
          <p:cNvPicPr>
            <a:picLocks noChangeAspect="1"/>
          </p:cNvPicPr>
          <p:nvPr/>
        </p:nvPicPr>
        <p:blipFill>
          <a:blip r:embed="rId2" cstate="print"/>
          <a:stretch>
            <a:fillRect/>
          </a:stretch>
        </p:blipFill>
        <p:spPr>
          <a:xfrm>
            <a:off x="4716016" y="2684557"/>
            <a:ext cx="3024336" cy="4173443"/>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FABACEES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Cytisus</a:t>
            </a:r>
            <a:r>
              <a:rPr lang="fr-FR" dirty="0" smtClean="0">
                <a:solidFill>
                  <a:srgbClr val="0070C0"/>
                </a:solidFill>
              </a:rPr>
              <a:t> </a:t>
            </a:r>
            <a:r>
              <a:rPr lang="fr-FR" dirty="0" err="1" smtClean="0">
                <a:solidFill>
                  <a:srgbClr val="0070C0"/>
                </a:solidFill>
              </a:rPr>
              <a:t>scoparius</a:t>
            </a:r>
            <a:r>
              <a:rPr lang="fr-FR" dirty="0" smtClean="0">
                <a:solidFill>
                  <a:srgbClr val="0070C0"/>
                </a:solidFill>
              </a:rPr>
              <a:t> </a:t>
            </a:r>
            <a:r>
              <a:rPr lang="fr-FR" dirty="0" smtClean="0"/>
              <a:t>(Genêt à Balai) : </a:t>
            </a:r>
            <a:r>
              <a:rPr lang="fr-FR" sz="2800" dirty="0" smtClean="0"/>
              <a:t>arbuste à jeunes rameaux anguleux (5 angles), feuille trifoliolée (au moins celle de la base des rameaux), les supérieures entières, grande fleur jaune à petit pédoncule, calice glabre, gousse mature droite, aplatie et poilue.</a:t>
            </a:r>
          </a:p>
          <a:p>
            <a:endParaRPr lang="fr-FR" dirty="0"/>
          </a:p>
        </p:txBody>
      </p:sp>
      <p:pic>
        <p:nvPicPr>
          <p:cNvPr id="4" name="Image 3" descr="489px-Cytisus_scoparius_jfg.jpg"/>
          <p:cNvPicPr>
            <a:picLocks noChangeAspect="1"/>
          </p:cNvPicPr>
          <p:nvPr/>
        </p:nvPicPr>
        <p:blipFill>
          <a:blip r:embed="rId3" cstate="print"/>
          <a:stretch>
            <a:fillRect/>
          </a:stretch>
        </p:blipFill>
        <p:spPr>
          <a:xfrm>
            <a:off x="827584" y="3506168"/>
            <a:ext cx="2736304" cy="335183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66px-Illustration_Medicago_arabica0.jpg"/>
          <p:cNvPicPr>
            <a:picLocks noChangeAspect="1"/>
          </p:cNvPicPr>
          <p:nvPr/>
        </p:nvPicPr>
        <p:blipFill>
          <a:blip r:embed="rId2" cstate="print"/>
          <a:stretch>
            <a:fillRect/>
          </a:stretch>
        </p:blipFill>
        <p:spPr>
          <a:xfrm>
            <a:off x="5724128" y="2372256"/>
            <a:ext cx="2736304" cy="4485744"/>
          </a:xfrm>
          <a:prstGeom prst="rect">
            <a:avLst/>
          </a:prstGeom>
        </p:spPr>
      </p:pic>
      <p:pic>
        <p:nvPicPr>
          <p:cNvPr id="4" name="Image 3" descr="533px-Medicago_arabica01.jpg"/>
          <p:cNvPicPr>
            <a:picLocks noChangeAspect="1"/>
          </p:cNvPicPr>
          <p:nvPr/>
        </p:nvPicPr>
        <p:blipFill>
          <a:blip r:embed="rId3" cstate="print"/>
          <a:stretch>
            <a:fillRect/>
          </a:stretch>
        </p:blipFill>
        <p:spPr>
          <a:xfrm>
            <a:off x="611560" y="2811773"/>
            <a:ext cx="3600399" cy="4046227"/>
          </a:xfrm>
          <a:prstGeom prst="rect">
            <a:avLst/>
          </a:prstGeom>
        </p:spPr>
      </p:pic>
      <p:sp>
        <p:nvSpPr>
          <p:cNvPr id="2" name="Titre 1"/>
          <p:cNvSpPr>
            <a:spLocks noGrp="1"/>
          </p:cNvSpPr>
          <p:nvPr>
            <p:ph type="title"/>
          </p:nvPr>
        </p:nvSpPr>
        <p:spPr>
          <a:xfrm>
            <a:off x="457200" y="274638"/>
            <a:ext cx="8229600" cy="994122"/>
          </a:xfrm>
        </p:spPr>
        <p:txBody>
          <a:bodyPr/>
          <a:lstStyle/>
          <a:p>
            <a:r>
              <a:rPr lang="fr-FR" b="1" dirty="0" smtClean="0">
                <a:solidFill>
                  <a:srgbClr val="FF0000"/>
                </a:solidFill>
              </a:rPr>
              <a:t>FABACEES</a:t>
            </a:r>
            <a:endParaRPr lang="fr-FR"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Medicago</a:t>
            </a:r>
            <a:r>
              <a:rPr lang="fr-FR" dirty="0" smtClean="0">
                <a:solidFill>
                  <a:srgbClr val="0070C0"/>
                </a:solidFill>
              </a:rPr>
              <a:t> arabica </a:t>
            </a:r>
            <a:r>
              <a:rPr lang="fr-FR" dirty="0" smtClean="0"/>
              <a:t>(Luzerne d’Arabie) : </a:t>
            </a:r>
            <a:r>
              <a:rPr lang="fr-FR" sz="2800" dirty="0" smtClean="0"/>
              <a:t>petite herbacée à fleurs jaunes peu	nombreuses, folioles à macule (= tache) noire (parfois absente), gousse enroulée en spirale et épineuse.</a:t>
            </a:r>
            <a:br>
              <a:rPr lang="fr-FR" sz="2800" dirty="0" smtClean="0"/>
            </a:br>
            <a:endParaRPr lang="fr-FR"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Robinia_pseudoacacia,_leaf_and_flower.JP80279_16.320.jpg"/>
          <p:cNvPicPr>
            <a:picLocks noChangeAspect="1"/>
          </p:cNvPicPr>
          <p:nvPr/>
        </p:nvPicPr>
        <p:blipFill>
          <a:blip r:embed="rId2" cstate="print"/>
          <a:stretch>
            <a:fillRect/>
          </a:stretch>
        </p:blipFill>
        <p:spPr>
          <a:xfrm>
            <a:off x="3635896" y="3284984"/>
            <a:ext cx="3573016" cy="3573016"/>
          </a:xfrm>
          <a:prstGeom prst="rect">
            <a:avLst/>
          </a:prstGeom>
        </p:spPr>
      </p:pic>
      <p:pic>
        <p:nvPicPr>
          <p:cNvPr id="4" name="Image 3" descr="Robina9146.JPG"/>
          <p:cNvPicPr>
            <a:picLocks noChangeAspect="1"/>
          </p:cNvPicPr>
          <p:nvPr/>
        </p:nvPicPr>
        <p:blipFill>
          <a:blip r:embed="rId3" cstate="print"/>
          <a:stretch>
            <a:fillRect/>
          </a:stretch>
        </p:blipFill>
        <p:spPr>
          <a:xfrm>
            <a:off x="323528" y="3392975"/>
            <a:ext cx="2592288" cy="3465025"/>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FABACEES</a:t>
            </a:r>
            <a:endParaRPr lang="fr-FR" b="1" dirty="0">
              <a:solidFill>
                <a:srgbClr val="FF0000"/>
              </a:solidFill>
            </a:endParaRPr>
          </a:p>
        </p:txBody>
      </p:sp>
      <p:sp>
        <p:nvSpPr>
          <p:cNvPr id="3" name="Espace réservé du contenu 2"/>
          <p:cNvSpPr>
            <a:spLocks noGrp="1"/>
          </p:cNvSpPr>
          <p:nvPr>
            <p:ph idx="1"/>
          </p:nvPr>
        </p:nvSpPr>
        <p:spPr>
          <a:xfrm>
            <a:off x="457200" y="764704"/>
            <a:ext cx="8229600" cy="5361459"/>
          </a:xfrm>
        </p:spPr>
        <p:txBody>
          <a:bodyPr>
            <a:normAutofit/>
          </a:bodyPr>
          <a:lstStyle/>
          <a:p>
            <a:r>
              <a:rPr lang="fr-FR" dirty="0" err="1" smtClean="0">
                <a:solidFill>
                  <a:srgbClr val="0070C0"/>
                </a:solidFill>
              </a:rPr>
              <a:t>Robinia</a:t>
            </a:r>
            <a:r>
              <a:rPr lang="fr-FR" dirty="0" smtClean="0">
                <a:solidFill>
                  <a:srgbClr val="0070C0"/>
                </a:solidFill>
              </a:rPr>
              <a:t> </a:t>
            </a:r>
            <a:r>
              <a:rPr lang="fr-FR" dirty="0" err="1" smtClean="0">
                <a:solidFill>
                  <a:srgbClr val="0070C0"/>
                </a:solidFill>
              </a:rPr>
              <a:t>pseudacacia</a:t>
            </a:r>
            <a:r>
              <a:rPr lang="fr-FR" dirty="0" smtClean="0">
                <a:solidFill>
                  <a:srgbClr val="0070C0"/>
                </a:solidFill>
              </a:rPr>
              <a:t> </a:t>
            </a:r>
            <a:r>
              <a:rPr lang="fr-FR" dirty="0" smtClean="0"/>
              <a:t>(Robinier ): </a:t>
            </a:r>
            <a:r>
              <a:rPr lang="fr-FR" sz="2800" dirty="0" smtClean="0"/>
              <a:t>arbre à feuilles alternes, composées de (3) 7-10 folioles (imparipennées donc mais parfois pas), folioles ovales, vertes assez pâle, molles, fleurs blanches en grappes pendantes de grande taille, odorantes et comestibles, gousse plate, sèche, marron noire.</a:t>
            </a:r>
          </a:p>
          <a:p>
            <a:endParaRPr lang="fr-FR" sz="2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63px-Cleaned-Illustration_Trifolium_pratense.jpg"/>
          <p:cNvPicPr>
            <a:picLocks noChangeAspect="1"/>
          </p:cNvPicPr>
          <p:nvPr/>
        </p:nvPicPr>
        <p:blipFill>
          <a:blip r:embed="rId2" cstate="print"/>
          <a:stretch>
            <a:fillRect/>
          </a:stretch>
        </p:blipFill>
        <p:spPr>
          <a:xfrm>
            <a:off x="6660232" y="3068960"/>
            <a:ext cx="2296196" cy="3789040"/>
          </a:xfrm>
          <a:prstGeom prst="rect">
            <a:avLst/>
          </a:prstGeom>
        </p:spPr>
      </p:pic>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FABACEES</a:t>
            </a:r>
            <a:endParaRPr lang="fr-FR" dirty="0">
              <a:solidFill>
                <a:srgbClr val="FF0000"/>
              </a:solidFill>
            </a:endParaRPr>
          </a:p>
        </p:txBody>
      </p:sp>
      <p:sp>
        <p:nvSpPr>
          <p:cNvPr id="3" name="Espace réservé du contenu 2"/>
          <p:cNvSpPr>
            <a:spLocks noGrp="1"/>
          </p:cNvSpPr>
          <p:nvPr>
            <p:ph idx="1"/>
          </p:nvPr>
        </p:nvSpPr>
        <p:spPr>
          <a:xfrm>
            <a:off x="539552" y="908720"/>
            <a:ext cx="8229600" cy="5217443"/>
          </a:xfrm>
        </p:spPr>
        <p:txBody>
          <a:bodyPr/>
          <a:lstStyle/>
          <a:p>
            <a:r>
              <a:rPr lang="fr-FR" dirty="0" smtClean="0">
                <a:solidFill>
                  <a:srgbClr val="0070C0"/>
                </a:solidFill>
              </a:rPr>
              <a:t>Trifolium </a:t>
            </a:r>
            <a:r>
              <a:rPr lang="fr-FR" dirty="0" err="1" smtClean="0">
                <a:solidFill>
                  <a:srgbClr val="0070C0"/>
                </a:solidFill>
              </a:rPr>
              <a:t>pratense</a:t>
            </a:r>
            <a:r>
              <a:rPr lang="fr-FR" dirty="0" smtClean="0"/>
              <a:t>	(Trèfle des Prés) : </a:t>
            </a:r>
            <a:r>
              <a:rPr lang="fr-FR" sz="2800" dirty="0" smtClean="0"/>
              <a:t>herbacée en touffe, tiges dressées, feuilles composées trifoliolées, folioles ovales (souvent marquées de blanc), stipules aigus (= pointus) adhérents au pétiole, fleurs roses rassemblées en de grandes « têtes » globuleuses (inflorescences globuleuses).</a:t>
            </a:r>
          </a:p>
          <a:p>
            <a:endParaRPr lang="fr-FR" dirty="0"/>
          </a:p>
        </p:txBody>
      </p:sp>
      <p:pic>
        <p:nvPicPr>
          <p:cNvPr id="5" name="Image 4" descr="511px-Rotklee_Trifolium_pratense.jpg"/>
          <p:cNvPicPr>
            <a:picLocks noChangeAspect="1"/>
          </p:cNvPicPr>
          <p:nvPr/>
        </p:nvPicPr>
        <p:blipFill>
          <a:blip r:embed="rId3" cstate="print"/>
          <a:stretch>
            <a:fillRect/>
          </a:stretch>
        </p:blipFill>
        <p:spPr>
          <a:xfrm>
            <a:off x="3779912" y="3566065"/>
            <a:ext cx="2808312" cy="3291935"/>
          </a:xfrm>
          <a:prstGeom prst="rect">
            <a:avLst/>
          </a:prstGeom>
        </p:spPr>
      </p:pic>
      <p:pic>
        <p:nvPicPr>
          <p:cNvPr id="6" name="Image 5" descr="Trifolium_pratense_feuille1.jpg"/>
          <p:cNvPicPr>
            <a:picLocks noChangeAspect="1"/>
          </p:cNvPicPr>
          <p:nvPr/>
        </p:nvPicPr>
        <p:blipFill>
          <a:blip r:embed="rId4" cstate="print"/>
          <a:stretch>
            <a:fillRect/>
          </a:stretch>
        </p:blipFill>
        <p:spPr>
          <a:xfrm>
            <a:off x="179512" y="4005064"/>
            <a:ext cx="3581756" cy="268364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Trifolium_repens_Vincennes2.jpg"/>
          <p:cNvPicPr>
            <a:picLocks noChangeAspect="1"/>
          </p:cNvPicPr>
          <p:nvPr/>
        </p:nvPicPr>
        <p:blipFill>
          <a:blip r:embed="rId2" cstate="print"/>
          <a:stretch>
            <a:fillRect/>
          </a:stretch>
        </p:blipFill>
        <p:spPr>
          <a:xfrm>
            <a:off x="-324544" y="4456259"/>
            <a:ext cx="3203848" cy="2401741"/>
          </a:xfrm>
          <a:prstGeom prst="rect">
            <a:avLst/>
          </a:prstGeom>
        </p:spPr>
      </p:pic>
      <p:pic>
        <p:nvPicPr>
          <p:cNvPr id="4" name="Image 3" descr="374px-Illustration_Trifolium_repens0.jpg"/>
          <p:cNvPicPr>
            <a:picLocks noChangeAspect="1"/>
          </p:cNvPicPr>
          <p:nvPr/>
        </p:nvPicPr>
        <p:blipFill>
          <a:blip r:embed="rId3" cstate="print"/>
          <a:stretch>
            <a:fillRect/>
          </a:stretch>
        </p:blipFill>
        <p:spPr>
          <a:xfrm>
            <a:off x="6444208" y="2930291"/>
            <a:ext cx="2448272" cy="3927709"/>
          </a:xfrm>
          <a:prstGeom prst="rect">
            <a:avLst/>
          </a:prstGeom>
        </p:spPr>
      </p:pic>
      <p:sp>
        <p:nvSpPr>
          <p:cNvPr id="2" name="Titre 1"/>
          <p:cNvSpPr>
            <a:spLocks noGrp="1"/>
          </p:cNvSpPr>
          <p:nvPr>
            <p:ph type="title"/>
          </p:nvPr>
        </p:nvSpPr>
        <p:spPr>
          <a:xfrm>
            <a:off x="457200" y="0"/>
            <a:ext cx="8229600" cy="908720"/>
          </a:xfrm>
        </p:spPr>
        <p:txBody>
          <a:bodyPr/>
          <a:lstStyle/>
          <a:p>
            <a:r>
              <a:rPr lang="fr-FR" b="1" dirty="0" smtClean="0">
                <a:solidFill>
                  <a:srgbClr val="FF0000"/>
                </a:solidFill>
              </a:rPr>
              <a:t>FABACEES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smtClean="0">
                <a:solidFill>
                  <a:srgbClr val="0070C0"/>
                </a:solidFill>
              </a:rPr>
              <a:t>Trifolium repens </a:t>
            </a:r>
            <a:r>
              <a:rPr lang="fr-FR" dirty="0" smtClean="0"/>
              <a:t>(Trèfle Rampant</a:t>
            </a:r>
            <a:r>
              <a:rPr lang="fr-FR" b="1" dirty="0" smtClean="0"/>
              <a:t>) </a:t>
            </a:r>
            <a:r>
              <a:rPr lang="fr-FR" dirty="0" smtClean="0"/>
              <a:t>: </a:t>
            </a:r>
            <a:r>
              <a:rPr lang="fr-FR" sz="2800" dirty="0" smtClean="0"/>
              <a:t>herbacée rampante, feuilles composées trifoliolées, folioles arrondies, à petites dents (souvent marquées de blanc), fleurs blanches (devenant marron avec la fructification), rassemblées en inflorescences terminales globuleuses.</a:t>
            </a:r>
          </a:p>
          <a:p>
            <a:endParaRPr lang="fr-FR" dirty="0"/>
          </a:p>
        </p:txBody>
      </p:sp>
      <p:pic>
        <p:nvPicPr>
          <p:cNvPr id="5" name="Image 4" descr="800px-Starr_070313-5645_Trifolium_repens.jpg"/>
          <p:cNvPicPr>
            <a:picLocks noChangeAspect="1"/>
          </p:cNvPicPr>
          <p:nvPr/>
        </p:nvPicPr>
        <p:blipFill>
          <a:blip r:embed="rId4" cstate="print"/>
          <a:stretch>
            <a:fillRect/>
          </a:stretch>
        </p:blipFill>
        <p:spPr>
          <a:xfrm>
            <a:off x="2627784" y="3645024"/>
            <a:ext cx="3707904" cy="3212976"/>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450px-Vicia_hirsuta1.jpg"/>
          <p:cNvPicPr>
            <a:picLocks noChangeAspect="1"/>
          </p:cNvPicPr>
          <p:nvPr/>
        </p:nvPicPr>
        <p:blipFill>
          <a:blip r:embed="rId2" cstate="print"/>
          <a:stretch>
            <a:fillRect/>
          </a:stretch>
        </p:blipFill>
        <p:spPr>
          <a:xfrm>
            <a:off x="1187624" y="3017573"/>
            <a:ext cx="2880320" cy="3840427"/>
          </a:xfrm>
          <a:prstGeom prst="rect">
            <a:avLst/>
          </a:prstGeom>
        </p:spPr>
      </p:pic>
      <p:pic>
        <p:nvPicPr>
          <p:cNvPr id="4" name="Image 3" descr="450px-Vicia_hirsuta01.JPG"/>
          <p:cNvPicPr>
            <a:picLocks noChangeAspect="1"/>
          </p:cNvPicPr>
          <p:nvPr/>
        </p:nvPicPr>
        <p:blipFill>
          <a:blip r:embed="rId3" cstate="print"/>
          <a:stretch>
            <a:fillRect/>
          </a:stretch>
        </p:blipFill>
        <p:spPr>
          <a:xfrm>
            <a:off x="5996186" y="2660915"/>
            <a:ext cx="3147814" cy="4197085"/>
          </a:xfrm>
          <a:prstGeom prst="rect">
            <a:avLst/>
          </a:prstGeom>
        </p:spPr>
      </p:pic>
      <p:sp>
        <p:nvSpPr>
          <p:cNvPr id="2" name="Titre 1"/>
          <p:cNvSpPr>
            <a:spLocks noGrp="1"/>
          </p:cNvSpPr>
          <p:nvPr>
            <p:ph type="title"/>
          </p:nvPr>
        </p:nvSpPr>
        <p:spPr>
          <a:xfrm>
            <a:off x="457200" y="0"/>
            <a:ext cx="8229600" cy="980728"/>
          </a:xfrm>
        </p:spPr>
        <p:txBody>
          <a:bodyPr/>
          <a:lstStyle/>
          <a:p>
            <a:r>
              <a:rPr lang="fr-FR" b="1" dirty="0" smtClean="0">
                <a:solidFill>
                  <a:srgbClr val="FF0000"/>
                </a:solidFill>
              </a:rPr>
              <a:t>FABACEES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smtClean="0">
                <a:solidFill>
                  <a:srgbClr val="0070C0"/>
                </a:solidFill>
              </a:rPr>
              <a:t>Vicia </a:t>
            </a:r>
            <a:r>
              <a:rPr lang="fr-FR" dirty="0" err="1" smtClean="0">
                <a:solidFill>
                  <a:srgbClr val="0070C0"/>
                </a:solidFill>
              </a:rPr>
              <a:t>hirsuta</a:t>
            </a:r>
            <a:r>
              <a:rPr lang="fr-FR" dirty="0" smtClean="0">
                <a:solidFill>
                  <a:srgbClr val="0070C0"/>
                </a:solidFill>
              </a:rPr>
              <a:t> </a:t>
            </a:r>
            <a:r>
              <a:rPr lang="fr-FR" dirty="0" smtClean="0"/>
              <a:t>(Vesce Hérissée) : </a:t>
            </a:r>
            <a:r>
              <a:rPr lang="fr-FR" sz="2800" dirty="0" smtClean="0"/>
              <a:t>herbacée en touffe, s’agrippant à la végétation environnante, feuilles composées alternes à vrille ramifiée, folioles étroites, long pédoncule floral, fleurs par 3-6, très petites, blanches à bleues très pâles.</a:t>
            </a:r>
          </a:p>
          <a:p>
            <a:endParaRPr lang="fr-FR"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800px-Vicia_sativa_LC0223.jpg"/>
          <p:cNvPicPr>
            <a:picLocks noChangeAspect="1"/>
          </p:cNvPicPr>
          <p:nvPr/>
        </p:nvPicPr>
        <p:blipFill>
          <a:blip r:embed="rId2" cstate="print"/>
          <a:stretch>
            <a:fillRect/>
          </a:stretch>
        </p:blipFill>
        <p:spPr>
          <a:xfrm>
            <a:off x="611560" y="3361208"/>
            <a:ext cx="5248468" cy="3496792"/>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FABACEES</a:t>
            </a:r>
            <a:endParaRPr lang="fr-FR" b="1"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smtClean="0">
                <a:solidFill>
                  <a:srgbClr val="0070C0"/>
                </a:solidFill>
              </a:rPr>
              <a:t>Vicia </a:t>
            </a:r>
            <a:r>
              <a:rPr lang="fr-FR" dirty="0" err="1" smtClean="0">
                <a:solidFill>
                  <a:srgbClr val="0070C0"/>
                </a:solidFill>
              </a:rPr>
              <a:t>sativa</a:t>
            </a:r>
            <a:r>
              <a:rPr lang="fr-FR" dirty="0" smtClean="0">
                <a:solidFill>
                  <a:srgbClr val="0070C0"/>
                </a:solidFill>
              </a:rPr>
              <a:t> </a:t>
            </a:r>
            <a:r>
              <a:rPr lang="fr-FR" dirty="0" smtClean="0"/>
              <a:t>(Vesce Cultivée) : </a:t>
            </a:r>
            <a:r>
              <a:rPr lang="fr-FR" sz="2800" dirty="0" smtClean="0"/>
              <a:t>herbacée s’agrippant à la végétation environnante, feuilles composées alternes à une vrille ramifiée, foliole avec petite pointe à l'extrémité, fleurs roses par 2 (1-3), pédoncules floraux très courts.</a:t>
            </a:r>
            <a:endParaRPr lang="fr-FR" sz="2800" dirty="0"/>
          </a:p>
        </p:txBody>
      </p:sp>
      <p:pic>
        <p:nvPicPr>
          <p:cNvPr id="4" name="Image 3" descr="368px-Illustration_Vicia_sativa0.jpg"/>
          <p:cNvPicPr>
            <a:picLocks noChangeAspect="1"/>
          </p:cNvPicPr>
          <p:nvPr/>
        </p:nvPicPr>
        <p:blipFill>
          <a:blip r:embed="rId3" cstate="print"/>
          <a:stretch>
            <a:fillRect/>
          </a:stretch>
        </p:blipFill>
        <p:spPr>
          <a:xfrm>
            <a:off x="5508104" y="2879558"/>
            <a:ext cx="3456384" cy="397844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GERANIACEES</a:t>
            </a:r>
            <a:endParaRPr lang="fr-FR" dirty="0">
              <a:solidFill>
                <a:srgbClr val="FF0000"/>
              </a:solidFill>
            </a:endParaRPr>
          </a:p>
        </p:txBody>
      </p:sp>
      <p:sp>
        <p:nvSpPr>
          <p:cNvPr id="3" name="Espace réservé du contenu 2"/>
          <p:cNvSpPr>
            <a:spLocks noGrp="1"/>
          </p:cNvSpPr>
          <p:nvPr>
            <p:ph idx="1"/>
          </p:nvPr>
        </p:nvSpPr>
        <p:spPr>
          <a:xfrm>
            <a:off x="467544" y="908720"/>
            <a:ext cx="8229600" cy="5145435"/>
          </a:xfrm>
        </p:spPr>
        <p:txBody>
          <a:bodyPr/>
          <a:lstStyle/>
          <a:p>
            <a:r>
              <a:rPr lang="fr-FR" dirty="0" err="1" smtClean="0">
                <a:solidFill>
                  <a:srgbClr val="0070C0"/>
                </a:solidFill>
              </a:rPr>
              <a:t>Geranium</a:t>
            </a:r>
            <a:r>
              <a:rPr lang="fr-FR" dirty="0" smtClean="0">
                <a:solidFill>
                  <a:srgbClr val="0070C0"/>
                </a:solidFill>
              </a:rPr>
              <a:t> molle </a:t>
            </a:r>
            <a:r>
              <a:rPr lang="fr-FR" dirty="0" smtClean="0"/>
              <a:t>(Géranium mou</a:t>
            </a:r>
            <a:r>
              <a:rPr lang="fr-FR" b="1" dirty="0" smtClean="0"/>
              <a:t>)</a:t>
            </a:r>
            <a:r>
              <a:rPr lang="fr-FR" dirty="0" smtClean="0"/>
              <a:t> : </a:t>
            </a:r>
            <a:r>
              <a:rPr lang="fr-FR" sz="2800" dirty="0" smtClean="0"/>
              <a:t>annuelle à pilosité molle feuilles arrondies, palmées à 5-7 lobes. </a:t>
            </a:r>
            <a:r>
              <a:rPr lang="fr-FR" sz="2800" dirty="0" err="1" smtClean="0"/>
              <a:t>Flreurs</a:t>
            </a:r>
            <a:r>
              <a:rPr lang="fr-FR" sz="2800" dirty="0" smtClean="0"/>
              <a:t> par 2. Sépales </a:t>
            </a:r>
            <a:r>
              <a:rPr lang="fr-FR" sz="2800" dirty="0" err="1" smtClean="0"/>
              <a:t>mucronés</a:t>
            </a:r>
            <a:r>
              <a:rPr lang="fr-FR" sz="2800" dirty="0" smtClean="0"/>
              <a:t>. Corolle mauve / violette / rose, pétale échancrés. Carpelles glabres et ridés transversalement.</a:t>
            </a:r>
          </a:p>
          <a:p>
            <a:endParaRPr lang="fr-FR" sz="2800" dirty="0" smtClean="0"/>
          </a:p>
          <a:p>
            <a:endParaRPr lang="fr-FR" dirty="0"/>
          </a:p>
        </p:txBody>
      </p:sp>
      <p:pic>
        <p:nvPicPr>
          <p:cNvPr id="4" name="Image 3" descr="600px-Geranium_molle_IMG_2481.jpg"/>
          <p:cNvPicPr>
            <a:picLocks noChangeAspect="1"/>
          </p:cNvPicPr>
          <p:nvPr/>
        </p:nvPicPr>
        <p:blipFill>
          <a:blip r:embed="rId2" cstate="print"/>
          <a:stretch>
            <a:fillRect/>
          </a:stretch>
        </p:blipFill>
        <p:spPr>
          <a:xfrm>
            <a:off x="395536" y="3113584"/>
            <a:ext cx="3744416" cy="3744416"/>
          </a:xfrm>
          <a:prstGeom prst="rect">
            <a:avLst/>
          </a:prstGeom>
        </p:spPr>
      </p:pic>
      <p:pic>
        <p:nvPicPr>
          <p:cNvPr id="5" name="Image 4" descr="800px-Zachte_ooievaarsbek_-_Geranium_molle_-_leaf.jpg"/>
          <p:cNvPicPr>
            <a:picLocks noChangeAspect="1"/>
          </p:cNvPicPr>
          <p:nvPr/>
        </p:nvPicPr>
        <p:blipFill>
          <a:blip r:embed="rId3" cstate="print"/>
          <a:stretch>
            <a:fillRect/>
          </a:stretch>
        </p:blipFill>
        <p:spPr>
          <a:xfrm>
            <a:off x="4139952" y="3068960"/>
            <a:ext cx="5052054" cy="378904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Glechoma_hederacea.jpg"/>
          <p:cNvPicPr>
            <a:picLocks noChangeAspect="1"/>
          </p:cNvPicPr>
          <p:nvPr/>
        </p:nvPicPr>
        <p:blipFill>
          <a:blip r:embed="rId2" cstate="print"/>
          <a:stretch>
            <a:fillRect/>
          </a:stretch>
        </p:blipFill>
        <p:spPr>
          <a:xfrm>
            <a:off x="2627784" y="2797686"/>
            <a:ext cx="2664296" cy="4060314"/>
          </a:xfrm>
          <a:prstGeom prst="rect">
            <a:avLst/>
          </a:prstGeom>
        </p:spPr>
      </p:pic>
      <p:pic>
        <p:nvPicPr>
          <p:cNvPr id="4" name="Image 3" descr="354px-Illustration_Glechoma_hederacea0.jpg"/>
          <p:cNvPicPr>
            <a:picLocks noChangeAspect="1"/>
          </p:cNvPicPr>
          <p:nvPr/>
        </p:nvPicPr>
        <p:blipFill>
          <a:blip r:embed="rId3" cstate="print"/>
          <a:stretch>
            <a:fillRect/>
          </a:stretch>
        </p:blipFill>
        <p:spPr>
          <a:xfrm>
            <a:off x="5508104" y="2837147"/>
            <a:ext cx="2376264" cy="4020853"/>
          </a:xfrm>
          <a:prstGeom prst="rect">
            <a:avLst/>
          </a:prstGeom>
        </p:spPr>
      </p:pic>
      <p:sp>
        <p:nvSpPr>
          <p:cNvPr id="2" name="Titre 1"/>
          <p:cNvSpPr>
            <a:spLocks noGrp="1"/>
          </p:cNvSpPr>
          <p:nvPr>
            <p:ph type="title"/>
          </p:nvPr>
        </p:nvSpPr>
        <p:spPr>
          <a:xfrm>
            <a:off x="395536" y="0"/>
            <a:ext cx="8229600" cy="1296144"/>
          </a:xfrm>
        </p:spPr>
        <p:txBody>
          <a:bodyPr/>
          <a:lstStyle/>
          <a:p>
            <a:r>
              <a:rPr lang="fr-FR" b="1" dirty="0" smtClean="0">
                <a:solidFill>
                  <a:srgbClr val="FF0000"/>
                </a:solidFill>
              </a:rPr>
              <a:t>LAMIACEES</a:t>
            </a:r>
            <a:endParaRPr lang="fr-FR"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smtClean="0">
                <a:solidFill>
                  <a:srgbClr val="0070C0"/>
                </a:solidFill>
              </a:rPr>
              <a:t> </a:t>
            </a:r>
            <a:r>
              <a:rPr lang="fr-FR" dirty="0" err="1" smtClean="0">
                <a:solidFill>
                  <a:srgbClr val="0070C0"/>
                </a:solidFill>
              </a:rPr>
              <a:t>Glechoma</a:t>
            </a:r>
            <a:r>
              <a:rPr lang="fr-FR" dirty="0" smtClean="0">
                <a:solidFill>
                  <a:srgbClr val="0070C0"/>
                </a:solidFill>
              </a:rPr>
              <a:t> </a:t>
            </a:r>
            <a:r>
              <a:rPr lang="fr-FR" dirty="0" err="1" smtClean="0">
                <a:solidFill>
                  <a:srgbClr val="0070C0"/>
                </a:solidFill>
              </a:rPr>
              <a:t>hederacea</a:t>
            </a:r>
            <a:r>
              <a:rPr lang="fr-FR" dirty="0" smtClean="0">
                <a:solidFill>
                  <a:srgbClr val="0070C0"/>
                </a:solidFill>
              </a:rPr>
              <a:t> </a:t>
            </a:r>
            <a:r>
              <a:rPr lang="fr-FR" dirty="0" smtClean="0"/>
              <a:t>(Lierre Terrestre)</a:t>
            </a:r>
            <a:r>
              <a:rPr lang="fr-FR" b="1" dirty="0" smtClean="0"/>
              <a:t> </a:t>
            </a:r>
            <a:r>
              <a:rPr lang="fr-FR" dirty="0" smtClean="0"/>
              <a:t>: </a:t>
            </a:r>
            <a:r>
              <a:rPr lang="fr-FR" sz="2800" dirty="0" smtClean="0"/>
              <a:t>herbacées rampante, pilosité douce, feuilles réniformes (= en forme de rein ou de « haricot »), pétiolées, à dents obtuses (= arrondies), fleurs violacées.</a:t>
            </a:r>
          </a:p>
          <a:p>
            <a:endParaRPr lang="fr-FR"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LAMIACEES</a:t>
            </a:r>
            <a:endParaRPr lang="fr-FR" b="1"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Lamium</a:t>
            </a:r>
            <a:r>
              <a:rPr lang="fr-FR" dirty="0" smtClean="0">
                <a:solidFill>
                  <a:srgbClr val="0070C0"/>
                </a:solidFill>
              </a:rPr>
              <a:t> </a:t>
            </a:r>
            <a:r>
              <a:rPr lang="fr-FR" dirty="0" err="1" smtClean="0">
                <a:solidFill>
                  <a:srgbClr val="0070C0"/>
                </a:solidFill>
              </a:rPr>
              <a:t>hybridum</a:t>
            </a:r>
            <a:r>
              <a:rPr lang="fr-FR" dirty="0" smtClean="0">
                <a:solidFill>
                  <a:srgbClr val="0070C0"/>
                </a:solidFill>
              </a:rPr>
              <a:t> </a:t>
            </a:r>
            <a:r>
              <a:rPr lang="fr-FR" dirty="0" smtClean="0"/>
              <a:t>(Lamier Hybride) : </a:t>
            </a:r>
            <a:r>
              <a:rPr lang="fr-FR" sz="2800" dirty="0" smtClean="0"/>
              <a:t>morphologie proche de </a:t>
            </a:r>
            <a:r>
              <a:rPr lang="fr-FR" sz="2800" i="1" dirty="0" err="1" smtClean="0"/>
              <a:t>Lamium</a:t>
            </a:r>
            <a:r>
              <a:rPr lang="fr-FR" sz="2800" i="1" dirty="0" smtClean="0"/>
              <a:t> </a:t>
            </a:r>
            <a:r>
              <a:rPr lang="fr-FR" sz="2800" i="1" dirty="0" err="1" smtClean="0"/>
              <a:t>purpureum</a:t>
            </a:r>
            <a:r>
              <a:rPr lang="fr-FR" sz="2800" i="1" dirty="0" smtClean="0"/>
              <a:t>,</a:t>
            </a:r>
            <a:r>
              <a:rPr lang="fr-FR" sz="2800" dirty="0" smtClean="0"/>
              <a:t> mais à feuilles à dents plus profondes et plus aigues et à tube de la corolle plus long.</a:t>
            </a:r>
          </a:p>
          <a:p>
            <a:endParaRPr lang="fr-FR" dirty="0"/>
          </a:p>
        </p:txBody>
      </p:sp>
      <p:pic>
        <p:nvPicPr>
          <p:cNvPr id="4" name="Image 3" descr="4838.jpg"/>
          <p:cNvPicPr>
            <a:picLocks noChangeAspect="1"/>
          </p:cNvPicPr>
          <p:nvPr/>
        </p:nvPicPr>
        <p:blipFill>
          <a:blip r:embed="rId2" cstate="print"/>
          <a:stretch>
            <a:fillRect/>
          </a:stretch>
        </p:blipFill>
        <p:spPr>
          <a:xfrm>
            <a:off x="5076056" y="2505116"/>
            <a:ext cx="3456384" cy="4352884"/>
          </a:xfrm>
          <a:prstGeom prst="rect">
            <a:avLst/>
          </a:prstGeom>
        </p:spPr>
      </p:pic>
      <p:pic>
        <p:nvPicPr>
          <p:cNvPr id="5" name="Image 4" descr="4861.jpg"/>
          <p:cNvPicPr>
            <a:picLocks noChangeAspect="1"/>
          </p:cNvPicPr>
          <p:nvPr/>
        </p:nvPicPr>
        <p:blipFill>
          <a:blip r:embed="rId3" cstate="print"/>
          <a:stretch>
            <a:fillRect/>
          </a:stretch>
        </p:blipFill>
        <p:spPr>
          <a:xfrm>
            <a:off x="0" y="3068960"/>
            <a:ext cx="5047001" cy="37890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22114"/>
          </a:xfrm>
        </p:spPr>
        <p:txBody>
          <a:bodyPr>
            <a:normAutofit/>
          </a:bodyPr>
          <a:lstStyle/>
          <a:p>
            <a:r>
              <a:rPr lang="fr-FR" b="1" dirty="0">
                <a:solidFill>
                  <a:srgbClr val="FF0000"/>
                </a:solidFill>
              </a:rPr>
              <a:t>ARALIACEES</a:t>
            </a:r>
            <a:r>
              <a:rPr lang="fr-FR" dirty="0"/>
              <a:t>	</a:t>
            </a:r>
          </a:p>
        </p:txBody>
      </p:sp>
      <p:sp>
        <p:nvSpPr>
          <p:cNvPr id="3" name="Espace réservé du contenu 2"/>
          <p:cNvSpPr>
            <a:spLocks noGrp="1"/>
          </p:cNvSpPr>
          <p:nvPr>
            <p:ph idx="1"/>
          </p:nvPr>
        </p:nvSpPr>
        <p:spPr>
          <a:xfrm>
            <a:off x="457200" y="1052736"/>
            <a:ext cx="8229600" cy="5073427"/>
          </a:xfrm>
        </p:spPr>
        <p:txBody>
          <a:bodyPr/>
          <a:lstStyle/>
          <a:p>
            <a:r>
              <a:rPr lang="fr-FR" dirty="0" smtClean="0">
                <a:solidFill>
                  <a:srgbClr val="0070C0"/>
                </a:solidFill>
              </a:rPr>
              <a:t>Hedera </a:t>
            </a:r>
            <a:r>
              <a:rPr lang="fr-FR" dirty="0" err="1" smtClean="0">
                <a:solidFill>
                  <a:srgbClr val="0070C0"/>
                </a:solidFill>
              </a:rPr>
              <a:t>helix</a:t>
            </a:r>
            <a:r>
              <a:rPr lang="fr-FR" dirty="0"/>
              <a:t> </a:t>
            </a:r>
            <a:r>
              <a:rPr lang="fr-FR" dirty="0" smtClean="0"/>
              <a:t>(Lierre) : </a:t>
            </a:r>
            <a:r>
              <a:rPr lang="fr-FR" sz="2400" dirty="0"/>
              <a:t>plante grimpante à crampons </a:t>
            </a:r>
            <a:r>
              <a:rPr lang="fr-FR" sz="2400" dirty="0" smtClean="0"/>
              <a:t>(</a:t>
            </a:r>
            <a:r>
              <a:rPr lang="fr-FR" sz="2400" dirty="0"/>
              <a:t>s’agrippe au support), feuilles vertes sombres, persistantes, à 3-5 lobes sur rameau stériles, ovales et pointues sur rameaux fertiles, fleurs en ombelle, fruit globuleux et noirs. Fleurs et fruits disposés en ombelle. Toxique</a:t>
            </a:r>
            <a:r>
              <a:rPr lang="fr-FR" sz="2400" dirty="0" smtClean="0"/>
              <a:t>.</a:t>
            </a:r>
          </a:p>
          <a:p>
            <a:endParaRPr lang="fr-FR" sz="2400" dirty="0"/>
          </a:p>
          <a:p>
            <a:endParaRPr lang="fr-FR" dirty="0"/>
          </a:p>
        </p:txBody>
      </p:sp>
      <p:pic>
        <p:nvPicPr>
          <p:cNvPr id="4" name="Image 3" descr="359px-Illustration_Hedera_helix0_correct.jpg"/>
          <p:cNvPicPr>
            <a:picLocks noChangeAspect="1"/>
          </p:cNvPicPr>
          <p:nvPr/>
        </p:nvPicPr>
        <p:blipFill>
          <a:blip r:embed="rId2" cstate="print"/>
          <a:stretch>
            <a:fillRect/>
          </a:stretch>
        </p:blipFill>
        <p:spPr>
          <a:xfrm>
            <a:off x="611560" y="2996952"/>
            <a:ext cx="3528392" cy="3766680"/>
          </a:xfrm>
          <a:prstGeom prst="rect">
            <a:avLst/>
          </a:prstGeom>
        </p:spPr>
      </p:pic>
      <p:pic>
        <p:nvPicPr>
          <p:cNvPr id="5" name="Image 4" descr="800px-Ippenburg_Efeu.jpg"/>
          <p:cNvPicPr>
            <a:picLocks noChangeAspect="1"/>
          </p:cNvPicPr>
          <p:nvPr/>
        </p:nvPicPr>
        <p:blipFill>
          <a:blip r:embed="rId3" cstate="print"/>
          <a:stretch>
            <a:fillRect/>
          </a:stretch>
        </p:blipFill>
        <p:spPr>
          <a:xfrm>
            <a:off x="4283968" y="3140968"/>
            <a:ext cx="4512501" cy="3384376"/>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LAMIACEES</a:t>
            </a:r>
            <a:endParaRPr lang="fr-FR" dirty="0"/>
          </a:p>
        </p:txBody>
      </p:sp>
      <p:sp>
        <p:nvSpPr>
          <p:cNvPr id="3" name="Espace réservé du contenu 2"/>
          <p:cNvSpPr>
            <a:spLocks noGrp="1"/>
          </p:cNvSpPr>
          <p:nvPr>
            <p:ph idx="1"/>
          </p:nvPr>
        </p:nvSpPr>
        <p:spPr>
          <a:xfrm>
            <a:off x="457200" y="1124744"/>
            <a:ext cx="8229600" cy="5001419"/>
          </a:xfrm>
        </p:spPr>
        <p:txBody>
          <a:bodyPr/>
          <a:lstStyle/>
          <a:p>
            <a:r>
              <a:rPr lang="fr-FR" dirty="0" err="1" smtClean="0">
                <a:solidFill>
                  <a:srgbClr val="0070C0"/>
                </a:solidFill>
              </a:rPr>
              <a:t>Lamium</a:t>
            </a:r>
            <a:r>
              <a:rPr lang="fr-FR" dirty="0" smtClean="0">
                <a:solidFill>
                  <a:srgbClr val="0070C0"/>
                </a:solidFill>
              </a:rPr>
              <a:t> </a:t>
            </a:r>
            <a:r>
              <a:rPr lang="fr-FR" dirty="0" err="1" smtClean="0">
                <a:solidFill>
                  <a:srgbClr val="0070C0"/>
                </a:solidFill>
              </a:rPr>
              <a:t>purpureum</a:t>
            </a:r>
            <a:r>
              <a:rPr lang="fr-FR" dirty="0" smtClean="0">
                <a:solidFill>
                  <a:srgbClr val="0070C0"/>
                </a:solidFill>
              </a:rPr>
              <a:t> </a:t>
            </a:r>
            <a:r>
              <a:rPr lang="fr-FR" dirty="0" smtClean="0"/>
              <a:t>(Lamier Pourpre) :</a:t>
            </a:r>
            <a:r>
              <a:rPr lang="fr-FR" sz="2800" dirty="0" smtClean="0"/>
              <a:t> petite herbacée à feuilles et à fleurs rassemblés en bout de la tige (une partie de la tige est donc nue), corolle rose plus ou moins foncé, les feuilles du sommet de la tige on tendance à devenir pourprées.</a:t>
            </a:r>
          </a:p>
          <a:p>
            <a:endParaRPr lang="fr-FR" sz="2800" dirty="0" smtClean="0"/>
          </a:p>
          <a:p>
            <a:endParaRPr lang="fr-FR" dirty="0"/>
          </a:p>
        </p:txBody>
      </p:sp>
      <p:pic>
        <p:nvPicPr>
          <p:cNvPr id="4" name="Image 3" descr="587px-Lamium_purpureum_in_the_spring2.jpg"/>
          <p:cNvPicPr>
            <a:picLocks noChangeAspect="1"/>
          </p:cNvPicPr>
          <p:nvPr/>
        </p:nvPicPr>
        <p:blipFill>
          <a:blip r:embed="rId2" cstate="print"/>
          <a:stretch>
            <a:fillRect/>
          </a:stretch>
        </p:blipFill>
        <p:spPr>
          <a:xfrm>
            <a:off x="827584" y="3355520"/>
            <a:ext cx="3432313" cy="3502480"/>
          </a:xfrm>
          <a:prstGeom prst="rect">
            <a:avLst/>
          </a:prstGeom>
        </p:spPr>
      </p:pic>
      <p:pic>
        <p:nvPicPr>
          <p:cNvPr id="5" name="Image 4" descr="Lamium_purpureum_jamestown1.jpg"/>
          <p:cNvPicPr>
            <a:picLocks noChangeAspect="1"/>
          </p:cNvPicPr>
          <p:nvPr/>
        </p:nvPicPr>
        <p:blipFill>
          <a:blip r:embed="rId3" cstate="print"/>
          <a:stretch>
            <a:fillRect/>
          </a:stretch>
        </p:blipFill>
        <p:spPr>
          <a:xfrm>
            <a:off x="4932040" y="3384376"/>
            <a:ext cx="3102844" cy="347362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FG_02578.JPG"/>
          <p:cNvPicPr>
            <a:picLocks noChangeAspect="1"/>
          </p:cNvPicPr>
          <p:nvPr/>
        </p:nvPicPr>
        <p:blipFill>
          <a:blip r:embed="rId2" cstate="print"/>
          <a:stretch>
            <a:fillRect/>
          </a:stretch>
        </p:blipFill>
        <p:spPr>
          <a:xfrm>
            <a:off x="2195736" y="3246348"/>
            <a:ext cx="5400600" cy="3611652"/>
          </a:xfrm>
          <a:prstGeom prst="rect">
            <a:avLst/>
          </a:prstGeom>
        </p:spPr>
      </p:pic>
      <p:sp>
        <p:nvSpPr>
          <p:cNvPr id="2" name="Titre 1"/>
          <p:cNvSpPr>
            <a:spLocks noGrp="1"/>
          </p:cNvSpPr>
          <p:nvPr>
            <p:ph type="title"/>
          </p:nvPr>
        </p:nvSpPr>
        <p:spPr>
          <a:xfrm>
            <a:off x="457200" y="274638"/>
            <a:ext cx="8229600" cy="922114"/>
          </a:xfrm>
        </p:spPr>
        <p:txBody>
          <a:bodyPr/>
          <a:lstStyle/>
          <a:p>
            <a:r>
              <a:rPr lang="fr-FR" b="1" dirty="0" smtClean="0">
                <a:solidFill>
                  <a:srgbClr val="FF0000"/>
                </a:solidFill>
              </a:rPr>
              <a:t>LEMNACEES</a:t>
            </a:r>
            <a:endParaRPr lang="fr-FR" b="1"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Lemna</a:t>
            </a:r>
            <a:r>
              <a:rPr lang="fr-FR" dirty="0" smtClean="0">
                <a:solidFill>
                  <a:srgbClr val="0070C0"/>
                </a:solidFill>
              </a:rPr>
              <a:t> minuta </a:t>
            </a:r>
            <a:r>
              <a:rPr lang="fr-FR" dirty="0" smtClean="0"/>
              <a:t>(Lentille d’Eau Minuscule) : </a:t>
            </a:r>
            <a:r>
              <a:rPr lang="fr-FR" sz="2800" dirty="0" smtClean="0"/>
              <a:t>minuscule plante flottante à feuilles ovale (environ 1 mm), sans tige, à une racine, recouvrant les eaux stagnantes ou peu courantes. Espèce invasive originaire du continent américain.</a:t>
            </a:r>
          </a:p>
          <a:p>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fr-FR" b="1" dirty="0" smtClean="0">
                <a:solidFill>
                  <a:srgbClr val="FF0000"/>
                </a:solidFill>
              </a:rPr>
              <a:t>LEMNACEES</a:t>
            </a:r>
            <a:endParaRPr lang="fr-FR" dirty="0"/>
          </a:p>
        </p:txBody>
      </p:sp>
      <p:sp>
        <p:nvSpPr>
          <p:cNvPr id="3" name="Espace réservé du contenu 2"/>
          <p:cNvSpPr>
            <a:spLocks noGrp="1"/>
          </p:cNvSpPr>
          <p:nvPr>
            <p:ph idx="1"/>
          </p:nvPr>
        </p:nvSpPr>
        <p:spPr>
          <a:xfrm>
            <a:off x="457200" y="1196752"/>
            <a:ext cx="8229600" cy="4929411"/>
          </a:xfrm>
        </p:spPr>
        <p:txBody>
          <a:bodyPr/>
          <a:lstStyle/>
          <a:p>
            <a:r>
              <a:rPr lang="fr-FR" dirty="0" err="1" smtClean="0">
                <a:solidFill>
                  <a:srgbClr val="0070C0"/>
                </a:solidFill>
              </a:rPr>
              <a:t>Lemna</a:t>
            </a:r>
            <a:r>
              <a:rPr lang="fr-FR" dirty="0" smtClean="0">
                <a:solidFill>
                  <a:srgbClr val="0070C0"/>
                </a:solidFill>
              </a:rPr>
              <a:t> </a:t>
            </a:r>
            <a:r>
              <a:rPr lang="fr-FR" dirty="0" err="1" smtClean="0">
                <a:solidFill>
                  <a:srgbClr val="0070C0"/>
                </a:solidFill>
              </a:rPr>
              <a:t>trisulca</a:t>
            </a:r>
            <a:r>
              <a:rPr lang="fr-FR" dirty="0" smtClean="0">
                <a:solidFill>
                  <a:srgbClr val="0070C0"/>
                </a:solidFill>
              </a:rPr>
              <a:t> </a:t>
            </a:r>
            <a:r>
              <a:rPr lang="fr-FR" dirty="0" smtClean="0"/>
              <a:t>(Lentille d’Eau à Trois Lobes) : </a:t>
            </a:r>
            <a:r>
              <a:rPr lang="fr-FR" sz="2800" dirty="0" smtClean="0"/>
              <a:t>petite plante aquatique submergée. Feuille allongée (lancéolée) sans tige, à une racine. Les feuilles suivantes poussant quasiment à 90°. Formant des colonies d’individus accrochés les uns des autres.</a:t>
            </a:r>
          </a:p>
          <a:p>
            <a:endParaRPr lang="fr-FR" sz="2800" dirty="0" smtClean="0"/>
          </a:p>
          <a:p>
            <a:endParaRPr lang="fr-FR" dirty="0"/>
          </a:p>
        </p:txBody>
      </p:sp>
      <p:pic>
        <p:nvPicPr>
          <p:cNvPr id="4" name="Image 3" descr="LemnaTrisulca.jpg"/>
          <p:cNvPicPr>
            <a:picLocks noChangeAspect="1"/>
          </p:cNvPicPr>
          <p:nvPr/>
        </p:nvPicPr>
        <p:blipFill>
          <a:blip r:embed="rId2" cstate="print"/>
          <a:stretch>
            <a:fillRect/>
          </a:stretch>
        </p:blipFill>
        <p:spPr>
          <a:xfrm>
            <a:off x="2267744" y="3724296"/>
            <a:ext cx="4712337" cy="3133704"/>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Ligustrum_vulgare_fleurs0a.jpg"/>
          <p:cNvPicPr>
            <a:picLocks noChangeAspect="1"/>
          </p:cNvPicPr>
          <p:nvPr/>
        </p:nvPicPr>
        <p:blipFill>
          <a:blip r:embed="rId2" cstate="print"/>
          <a:stretch>
            <a:fillRect/>
          </a:stretch>
        </p:blipFill>
        <p:spPr>
          <a:xfrm>
            <a:off x="4211960" y="3140968"/>
            <a:ext cx="2755195" cy="3717032"/>
          </a:xfrm>
          <a:prstGeom prst="rect">
            <a:avLst/>
          </a:prstGeom>
        </p:spPr>
      </p:pic>
      <p:pic>
        <p:nvPicPr>
          <p:cNvPr id="4" name="Image 3" descr="450px-Ligustrum_vulgare1.jpg"/>
          <p:cNvPicPr>
            <a:picLocks noChangeAspect="1"/>
          </p:cNvPicPr>
          <p:nvPr/>
        </p:nvPicPr>
        <p:blipFill>
          <a:blip r:embed="rId3" cstate="print"/>
          <a:stretch>
            <a:fillRect/>
          </a:stretch>
        </p:blipFill>
        <p:spPr>
          <a:xfrm>
            <a:off x="683568" y="3017573"/>
            <a:ext cx="2880320" cy="3840427"/>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OLEACEES</a:t>
            </a:r>
            <a:endParaRPr lang="fr-FR" b="1"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normAutofit/>
          </a:bodyPr>
          <a:lstStyle/>
          <a:p>
            <a:r>
              <a:rPr lang="fr-FR" dirty="0" err="1" smtClean="0">
                <a:solidFill>
                  <a:srgbClr val="0070C0"/>
                </a:solidFill>
              </a:rPr>
              <a:t>Ligustrum</a:t>
            </a:r>
            <a:r>
              <a:rPr lang="fr-FR" dirty="0" smtClean="0">
                <a:solidFill>
                  <a:srgbClr val="0070C0"/>
                </a:solidFill>
              </a:rPr>
              <a:t> </a:t>
            </a:r>
            <a:r>
              <a:rPr lang="fr-FR" dirty="0" err="1" smtClean="0">
                <a:solidFill>
                  <a:srgbClr val="0070C0"/>
                </a:solidFill>
              </a:rPr>
              <a:t>vulgare</a:t>
            </a:r>
            <a:r>
              <a:rPr lang="fr-FR" dirty="0" smtClean="0">
                <a:solidFill>
                  <a:srgbClr val="0070C0"/>
                </a:solidFill>
              </a:rPr>
              <a:t> </a:t>
            </a:r>
            <a:r>
              <a:rPr lang="fr-FR" dirty="0" smtClean="0"/>
              <a:t>(Troène) : </a:t>
            </a:r>
            <a:r>
              <a:rPr lang="fr-FR" sz="2800" dirty="0" smtClean="0"/>
              <a:t>arbuste à feuilles opposées et (</a:t>
            </a:r>
            <a:r>
              <a:rPr lang="fr-FR" sz="2800" dirty="0" err="1" smtClean="0"/>
              <a:t>Oleinées</a:t>
            </a:r>
            <a:r>
              <a:rPr lang="fr-FR" sz="2800" dirty="0" smtClean="0"/>
              <a:t>) lancéolées, à court pétiole, assez luisantes, fleurs en panicules terminaux (= à l’extrémité des rameaux), blanche et odorantes (très agréable), fruit = baie globuleuse noire.</a:t>
            </a:r>
          </a:p>
          <a:p>
            <a:endParaRPr lang="fr-F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400px-Plantago_lanceolata_Sturm61.jpg"/>
          <p:cNvPicPr>
            <a:picLocks noChangeAspect="1"/>
          </p:cNvPicPr>
          <p:nvPr/>
        </p:nvPicPr>
        <p:blipFill>
          <a:blip r:embed="rId2" cstate="print"/>
          <a:stretch>
            <a:fillRect/>
          </a:stretch>
        </p:blipFill>
        <p:spPr>
          <a:xfrm>
            <a:off x="5652120" y="2221225"/>
            <a:ext cx="3096344" cy="4636775"/>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PLANTAGINACEES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Plantago</a:t>
            </a:r>
            <a:r>
              <a:rPr lang="fr-FR" dirty="0" smtClean="0">
                <a:solidFill>
                  <a:srgbClr val="0070C0"/>
                </a:solidFill>
              </a:rPr>
              <a:t> </a:t>
            </a:r>
            <a:r>
              <a:rPr lang="fr-FR" dirty="0" err="1" smtClean="0">
                <a:solidFill>
                  <a:srgbClr val="0070C0"/>
                </a:solidFill>
              </a:rPr>
              <a:t>lanceolata</a:t>
            </a:r>
            <a:r>
              <a:rPr lang="fr-FR" dirty="0" smtClean="0">
                <a:solidFill>
                  <a:srgbClr val="0070C0"/>
                </a:solidFill>
              </a:rPr>
              <a:t> </a:t>
            </a:r>
            <a:r>
              <a:rPr lang="fr-FR" dirty="0" smtClean="0"/>
              <a:t>(Plantain Lancéolé) : vivace, petit à moyen. Feuilles lancéolées, pédoncule très allongé, épi court et noirâtre.</a:t>
            </a:r>
          </a:p>
          <a:p>
            <a:endParaRPr lang="fr-FR" dirty="0" smtClean="0"/>
          </a:p>
          <a:p>
            <a:endParaRPr lang="fr-FR" dirty="0"/>
          </a:p>
        </p:txBody>
      </p:sp>
      <p:pic>
        <p:nvPicPr>
          <p:cNvPr id="5" name="Image 4" descr="575px-Plantago_lanceolata_bgiu.jpg"/>
          <p:cNvPicPr>
            <a:picLocks noChangeAspect="1"/>
          </p:cNvPicPr>
          <p:nvPr/>
        </p:nvPicPr>
        <p:blipFill>
          <a:blip r:embed="rId3" cstate="print"/>
          <a:stretch>
            <a:fillRect/>
          </a:stretch>
        </p:blipFill>
        <p:spPr>
          <a:xfrm>
            <a:off x="611560" y="2349672"/>
            <a:ext cx="4320480" cy="4508328"/>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Anthoxanthum_odoratum.jpg"/>
          <p:cNvPicPr>
            <a:picLocks noChangeAspect="1"/>
          </p:cNvPicPr>
          <p:nvPr/>
        </p:nvPicPr>
        <p:blipFill>
          <a:blip r:embed="rId2" cstate="print"/>
          <a:stretch>
            <a:fillRect/>
          </a:stretch>
        </p:blipFill>
        <p:spPr>
          <a:xfrm>
            <a:off x="1" y="4077072"/>
            <a:ext cx="3707904" cy="2780928"/>
          </a:xfrm>
          <a:prstGeom prst="rect">
            <a:avLst/>
          </a:prstGeom>
        </p:spPr>
      </p:pic>
      <p:pic>
        <p:nvPicPr>
          <p:cNvPr id="4" name="Image 3" descr="303px-474_Anthoxanthum_odoratum.jpg"/>
          <p:cNvPicPr>
            <a:picLocks noChangeAspect="1"/>
          </p:cNvPicPr>
          <p:nvPr/>
        </p:nvPicPr>
        <p:blipFill>
          <a:blip r:embed="rId3" cstate="print"/>
          <a:stretch>
            <a:fillRect/>
          </a:stretch>
        </p:blipFill>
        <p:spPr>
          <a:xfrm>
            <a:off x="5868144" y="2878787"/>
            <a:ext cx="2880320" cy="3979214"/>
          </a:xfrm>
          <a:prstGeom prst="rect">
            <a:avLst/>
          </a:prstGeom>
        </p:spPr>
      </p:pic>
      <p:sp>
        <p:nvSpPr>
          <p:cNvPr id="2" name="Titre 1"/>
          <p:cNvSpPr>
            <a:spLocks noGrp="1"/>
          </p:cNvSpPr>
          <p:nvPr>
            <p:ph type="title"/>
          </p:nvPr>
        </p:nvSpPr>
        <p:spPr>
          <a:xfrm>
            <a:off x="457200" y="0"/>
            <a:ext cx="8229600" cy="764704"/>
          </a:xfrm>
        </p:spPr>
        <p:txBody>
          <a:bodyPr/>
          <a:lstStyle/>
          <a:p>
            <a:r>
              <a:rPr lang="fr-FR" b="1" dirty="0" smtClean="0">
                <a:solidFill>
                  <a:srgbClr val="FF0000"/>
                </a:solidFill>
              </a:rPr>
              <a:t>POACEES</a:t>
            </a:r>
            <a:endParaRPr lang="fr-FR" dirty="0">
              <a:solidFill>
                <a:srgbClr val="FF0000"/>
              </a:solidFill>
            </a:endParaRPr>
          </a:p>
        </p:txBody>
      </p:sp>
      <p:sp>
        <p:nvSpPr>
          <p:cNvPr id="3" name="Espace réservé du contenu 2"/>
          <p:cNvSpPr>
            <a:spLocks noGrp="1"/>
          </p:cNvSpPr>
          <p:nvPr>
            <p:ph idx="1"/>
          </p:nvPr>
        </p:nvSpPr>
        <p:spPr>
          <a:xfrm>
            <a:off x="457200" y="620688"/>
            <a:ext cx="8229600" cy="5505475"/>
          </a:xfrm>
        </p:spPr>
        <p:txBody>
          <a:bodyPr>
            <a:normAutofit/>
          </a:bodyPr>
          <a:lstStyle/>
          <a:p>
            <a:r>
              <a:rPr lang="fr-FR" dirty="0" err="1" smtClean="0">
                <a:solidFill>
                  <a:srgbClr val="0070C0"/>
                </a:solidFill>
              </a:rPr>
              <a:t>Anthoxantum</a:t>
            </a:r>
            <a:r>
              <a:rPr lang="fr-FR" dirty="0" smtClean="0">
                <a:solidFill>
                  <a:srgbClr val="0070C0"/>
                </a:solidFill>
              </a:rPr>
              <a:t> </a:t>
            </a:r>
            <a:r>
              <a:rPr lang="fr-FR" dirty="0" err="1" smtClean="0">
                <a:solidFill>
                  <a:srgbClr val="0070C0"/>
                </a:solidFill>
              </a:rPr>
              <a:t>odoratum</a:t>
            </a:r>
            <a:r>
              <a:rPr lang="fr-FR" dirty="0" smtClean="0">
                <a:solidFill>
                  <a:srgbClr val="0070C0"/>
                </a:solidFill>
              </a:rPr>
              <a:t> </a:t>
            </a:r>
            <a:r>
              <a:rPr lang="fr-FR" dirty="0" smtClean="0"/>
              <a:t>(Flouve odorante) : </a:t>
            </a:r>
            <a:r>
              <a:rPr lang="fr-FR" sz="2400" dirty="0" smtClean="0"/>
              <a:t>feuilles du haut de la tige courtes, ligule dentée souvent déchirée, inflorescence = panicule spiciforme (ressemble à un épi car pédicelles courts), glumes (à marges) membraneuses, glumelle (=lemme) aristée, arête "genouillée" (= pliée au milieu et forme un "genou"), odorante quand sèche(odeur de foin frais)</a:t>
            </a:r>
          </a:p>
          <a:p>
            <a:endParaRPr lang="fr-FR" dirty="0"/>
          </a:p>
        </p:txBody>
      </p:sp>
      <p:pic>
        <p:nvPicPr>
          <p:cNvPr id="5" name="Image 4" descr="372px-AnthoxanthumOdoratum.jpg"/>
          <p:cNvPicPr>
            <a:picLocks noChangeAspect="1"/>
          </p:cNvPicPr>
          <p:nvPr/>
        </p:nvPicPr>
        <p:blipFill>
          <a:blip r:embed="rId4" cstate="print"/>
          <a:stretch>
            <a:fillRect/>
          </a:stretch>
        </p:blipFill>
        <p:spPr>
          <a:xfrm>
            <a:off x="3491880" y="3031704"/>
            <a:ext cx="2376264" cy="3826296"/>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83674"/>
            <a:ext cx="8229600" cy="5142490"/>
          </a:xfrm>
        </p:spPr>
        <p:txBody>
          <a:bodyPr/>
          <a:lstStyle/>
          <a:p>
            <a:r>
              <a:rPr lang="fr-FR" dirty="0" err="1" smtClean="0">
                <a:solidFill>
                  <a:srgbClr val="0070C0"/>
                </a:solidFill>
              </a:rPr>
              <a:t>Arrhenatherum</a:t>
            </a:r>
            <a:r>
              <a:rPr lang="fr-FR" dirty="0" smtClean="0">
                <a:solidFill>
                  <a:srgbClr val="0070C0"/>
                </a:solidFill>
              </a:rPr>
              <a:t> </a:t>
            </a:r>
            <a:r>
              <a:rPr lang="fr-FR" dirty="0" err="1" smtClean="0">
                <a:solidFill>
                  <a:srgbClr val="0070C0"/>
                </a:solidFill>
              </a:rPr>
              <a:t>elatius</a:t>
            </a:r>
            <a:r>
              <a:rPr lang="fr-FR" dirty="0" smtClean="0">
                <a:solidFill>
                  <a:srgbClr val="0070C0"/>
                </a:solidFill>
              </a:rPr>
              <a:t> </a:t>
            </a:r>
            <a:r>
              <a:rPr lang="fr-FR" dirty="0" smtClean="0"/>
              <a:t>(Avoine Elevée ou Fromentin) : </a:t>
            </a:r>
            <a:r>
              <a:rPr lang="fr-FR" sz="2800" dirty="0" smtClean="0"/>
              <a:t>grande herbe, épillets "brillants", à reflets argentés (au soleil), ligule obtuse, panicule étalé à maturité, lemme bidentée (variable) à arête droite.</a:t>
            </a:r>
          </a:p>
          <a:p>
            <a:endParaRPr lang="fr-FR" dirty="0"/>
          </a:p>
        </p:txBody>
      </p:sp>
      <p:pic>
        <p:nvPicPr>
          <p:cNvPr id="4" name="Image 3" descr="400px-Poaceae_spp_Sturm24.jpg"/>
          <p:cNvPicPr>
            <a:picLocks noChangeAspect="1"/>
          </p:cNvPicPr>
          <p:nvPr/>
        </p:nvPicPr>
        <p:blipFill>
          <a:blip r:embed="rId2" cstate="print"/>
          <a:stretch>
            <a:fillRect/>
          </a:stretch>
        </p:blipFill>
        <p:spPr>
          <a:xfrm>
            <a:off x="5292080" y="2760385"/>
            <a:ext cx="2736304" cy="4097615"/>
          </a:xfrm>
          <a:prstGeom prst="rect">
            <a:avLst/>
          </a:prstGeom>
        </p:spPr>
      </p:pic>
      <p:pic>
        <p:nvPicPr>
          <p:cNvPr id="5" name="Image 4" descr="450px-Glanshaver_bloeiwijze_Arrhenatherum_elatius.jpg"/>
          <p:cNvPicPr>
            <a:picLocks noChangeAspect="1"/>
          </p:cNvPicPr>
          <p:nvPr/>
        </p:nvPicPr>
        <p:blipFill>
          <a:blip r:embed="rId3" cstate="print"/>
          <a:stretch>
            <a:fillRect/>
          </a:stretch>
        </p:blipFill>
        <p:spPr>
          <a:xfrm>
            <a:off x="2051720" y="2825552"/>
            <a:ext cx="3024336" cy="4032448"/>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77px-PNBT_Briza_media_wiecha_03.07.10_pl.jpg"/>
          <p:cNvPicPr>
            <a:picLocks noChangeAspect="1"/>
          </p:cNvPicPr>
          <p:nvPr/>
        </p:nvPicPr>
        <p:blipFill>
          <a:blip r:embed="rId2" cstate="print"/>
          <a:stretch>
            <a:fillRect/>
          </a:stretch>
        </p:blipFill>
        <p:spPr>
          <a:xfrm>
            <a:off x="2413848" y="3085768"/>
            <a:ext cx="2374176" cy="3772232"/>
          </a:xfrm>
          <a:prstGeom prst="rect">
            <a:avLst/>
          </a:prstGeom>
        </p:spPr>
      </p:pic>
      <p:pic>
        <p:nvPicPr>
          <p:cNvPr id="4" name="Image 3" descr="280px-Briza_media.jpg"/>
          <p:cNvPicPr>
            <a:picLocks noChangeAspect="1"/>
          </p:cNvPicPr>
          <p:nvPr/>
        </p:nvPicPr>
        <p:blipFill>
          <a:blip r:embed="rId3" cstate="print"/>
          <a:stretch>
            <a:fillRect/>
          </a:stretch>
        </p:blipFill>
        <p:spPr>
          <a:xfrm>
            <a:off x="6084168" y="2544721"/>
            <a:ext cx="2016224" cy="4313279"/>
          </a:xfrm>
          <a:prstGeom prst="rect">
            <a:avLst/>
          </a:prstGeom>
        </p:spPr>
      </p:pic>
      <p:sp>
        <p:nvSpPr>
          <p:cNvPr id="2" name="Titre 1"/>
          <p:cNvSpPr>
            <a:spLocks noGrp="1"/>
          </p:cNvSpPr>
          <p:nvPr>
            <p:ph type="title"/>
          </p:nvPr>
        </p:nvSpPr>
        <p:spPr>
          <a:xfrm>
            <a:off x="457200" y="0"/>
            <a:ext cx="8229600" cy="764704"/>
          </a:xfrm>
        </p:spPr>
        <p:txBody>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476672"/>
            <a:ext cx="8229600" cy="5649491"/>
          </a:xfrm>
        </p:spPr>
        <p:txBody>
          <a:bodyPr/>
          <a:lstStyle/>
          <a:p>
            <a:r>
              <a:rPr lang="fr-FR" sz="2800" dirty="0" err="1" smtClean="0">
                <a:solidFill>
                  <a:srgbClr val="0070C0"/>
                </a:solidFill>
              </a:rPr>
              <a:t>Briza</a:t>
            </a:r>
            <a:r>
              <a:rPr lang="fr-FR" sz="2800" dirty="0" smtClean="0">
                <a:solidFill>
                  <a:srgbClr val="0070C0"/>
                </a:solidFill>
              </a:rPr>
              <a:t> media </a:t>
            </a:r>
            <a:r>
              <a:rPr lang="fr-FR" sz="2800" dirty="0" smtClean="0"/>
              <a:t>(Amourette  ou Brize Intermédiaire)</a:t>
            </a:r>
            <a:r>
              <a:rPr lang="fr-FR" dirty="0" smtClean="0"/>
              <a:t> : </a:t>
            </a:r>
            <a:r>
              <a:rPr lang="fr-FR" sz="2800" dirty="0" smtClean="0"/>
              <a:t>herbe moyenne. Inflorescence = panicule lâche, de forme générale pyramidale, à pédicelles très fin, épillets de forme très caractéristique </a:t>
            </a:r>
            <a:r>
              <a:rPr lang="fr-FR" sz="2800" dirty="0" err="1" smtClean="0"/>
              <a:t>ovaux</a:t>
            </a:r>
            <a:r>
              <a:rPr lang="fr-FR" sz="2800" dirty="0" smtClean="0"/>
              <a:t>, arrondis (un peu en cœur), peu nombreux et pendants à l’extrémité des pédicelles.</a:t>
            </a:r>
          </a:p>
          <a:p>
            <a:endParaRPr lang="fr-F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267px-Bromus_erectus_+_asper.jpg"/>
          <p:cNvPicPr>
            <a:picLocks noChangeAspect="1"/>
          </p:cNvPicPr>
          <p:nvPr/>
        </p:nvPicPr>
        <p:blipFill>
          <a:blip r:embed="rId2" cstate="print"/>
          <a:stretch>
            <a:fillRect/>
          </a:stretch>
        </p:blipFill>
        <p:spPr>
          <a:xfrm>
            <a:off x="467544" y="3621685"/>
            <a:ext cx="2160240" cy="3236315"/>
          </a:xfrm>
          <a:prstGeom prst="rect">
            <a:avLst/>
          </a:prstGeom>
        </p:spPr>
      </p:pic>
      <p:sp>
        <p:nvSpPr>
          <p:cNvPr id="2" name="Titre 1"/>
          <p:cNvSpPr>
            <a:spLocks noGrp="1"/>
          </p:cNvSpPr>
          <p:nvPr>
            <p:ph type="title"/>
          </p:nvPr>
        </p:nvSpPr>
        <p:spPr>
          <a:xfrm>
            <a:off x="457200" y="274638"/>
            <a:ext cx="8229600" cy="922114"/>
          </a:xfrm>
        </p:spPr>
        <p:txBody>
          <a:bodyPr>
            <a:normAutofit/>
          </a:bodyPr>
          <a:lstStyle/>
          <a:p>
            <a:r>
              <a:rPr lang="fr-FR" b="1" dirty="0" smtClean="0">
                <a:solidFill>
                  <a:srgbClr val="FF0000"/>
                </a:solidFill>
              </a:rPr>
              <a:t>POACES</a:t>
            </a:r>
            <a:endParaRPr lang="fr-FR" b="1" dirty="0">
              <a:solidFill>
                <a:srgbClr val="FF0000"/>
              </a:solidFill>
            </a:endParaRPr>
          </a:p>
        </p:txBody>
      </p:sp>
      <p:sp>
        <p:nvSpPr>
          <p:cNvPr id="3" name="Espace réservé du contenu 2"/>
          <p:cNvSpPr>
            <a:spLocks noGrp="1"/>
          </p:cNvSpPr>
          <p:nvPr>
            <p:ph idx="1"/>
          </p:nvPr>
        </p:nvSpPr>
        <p:spPr>
          <a:xfrm>
            <a:off x="457200" y="1124744"/>
            <a:ext cx="8229600" cy="5001419"/>
          </a:xfrm>
        </p:spPr>
        <p:txBody>
          <a:bodyPr>
            <a:normAutofit/>
          </a:bodyPr>
          <a:lstStyle/>
          <a:p>
            <a:r>
              <a:rPr lang="fr-FR" dirty="0" err="1" smtClean="0">
                <a:solidFill>
                  <a:srgbClr val="0070C0"/>
                </a:solidFill>
              </a:rPr>
              <a:t>Bromus</a:t>
            </a:r>
            <a:r>
              <a:rPr lang="fr-FR" dirty="0" smtClean="0">
                <a:solidFill>
                  <a:srgbClr val="0070C0"/>
                </a:solidFill>
              </a:rPr>
              <a:t> erectus </a:t>
            </a:r>
            <a:r>
              <a:rPr lang="fr-FR" dirty="0" smtClean="0"/>
              <a:t>(Brome Dressé) : grande </a:t>
            </a:r>
            <a:r>
              <a:rPr lang="fr-FR" sz="2800" dirty="0" smtClean="0"/>
              <a:t>herbe commune : Feuilles supérieures planes, les inférieures souvent plus étroites et pliées, panicules à épillets dressés, lemmes (= glumelles) anguleuses et à arêtes courtes (moins longues que la moitié de la longueur de la lemme), épillets verts ou violacés.</a:t>
            </a:r>
          </a:p>
          <a:p>
            <a:endParaRPr lang="fr-FR" dirty="0"/>
          </a:p>
        </p:txBody>
      </p:sp>
      <p:pic>
        <p:nvPicPr>
          <p:cNvPr id="5" name="Image 4" descr="448px-Bromus_erectus1.JPG"/>
          <p:cNvPicPr>
            <a:picLocks noChangeAspect="1"/>
          </p:cNvPicPr>
          <p:nvPr/>
        </p:nvPicPr>
        <p:blipFill>
          <a:blip r:embed="rId3" cstate="print"/>
          <a:stretch>
            <a:fillRect/>
          </a:stretch>
        </p:blipFill>
        <p:spPr>
          <a:xfrm>
            <a:off x="3563888" y="3777087"/>
            <a:ext cx="2304256" cy="3080914"/>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547px-Bromusdiandrus.jpg"/>
          <p:cNvPicPr>
            <a:picLocks noChangeAspect="1"/>
          </p:cNvPicPr>
          <p:nvPr/>
        </p:nvPicPr>
        <p:blipFill>
          <a:blip r:embed="rId2" cstate="print"/>
          <a:stretch>
            <a:fillRect/>
          </a:stretch>
        </p:blipFill>
        <p:spPr>
          <a:xfrm>
            <a:off x="827584" y="3140968"/>
            <a:ext cx="3388695" cy="3717032"/>
          </a:xfrm>
          <a:prstGeom prst="rect">
            <a:avLst/>
          </a:prstGeom>
        </p:spPr>
      </p:pic>
      <p:sp>
        <p:nvSpPr>
          <p:cNvPr id="2" name="Titre 1"/>
          <p:cNvSpPr>
            <a:spLocks noGrp="1"/>
          </p:cNvSpPr>
          <p:nvPr>
            <p:ph type="title"/>
          </p:nvPr>
        </p:nvSpPr>
        <p:spPr>
          <a:xfrm>
            <a:off x="395536" y="188640"/>
            <a:ext cx="8229600" cy="792088"/>
          </a:xfrm>
        </p:spPr>
        <p:txBody>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Bromus</a:t>
            </a:r>
            <a:r>
              <a:rPr lang="fr-FR" dirty="0" smtClean="0">
                <a:solidFill>
                  <a:srgbClr val="0070C0"/>
                </a:solidFill>
              </a:rPr>
              <a:t> </a:t>
            </a:r>
            <a:r>
              <a:rPr lang="fr-FR" dirty="0" err="1" smtClean="0">
                <a:solidFill>
                  <a:srgbClr val="0070C0"/>
                </a:solidFill>
              </a:rPr>
              <a:t>diandrus</a:t>
            </a:r>
            <a:r>
              <a:rPr lang="fr-FR" dirty="0" smtClean="0">
                <a:solidFill>
                  <a:srgbClr val="0070C0"/>
                </a:solidFill>
              </a:rPr>
              <a:t> </a:t>
            </a:r>
            <a:r>
              <a:rPr lang="fr-FR" dirty="0" smtClean="0"/>
              <a:t>(Brome élevé) : </a:t>
            </a:r>
            <a:r>
              <a:rPr lang="fr-FR" sz="2800" dirty="0" smtClean="0"/>
              <a:t>grande herbe aux feuilles, gaines et tiges poilues (c’est à cela surtout qu’on le différencie de </a:t>
            </a:r>
            <a:r>
              <a:rPr lang="fr-FR" sz="2800" i="1" dirty="0" smtClean="0"/>
              <a:t>B. </a:t>
            </a:r>
            <a:r>
              <a:rPr lang="fr-FR" sz="2800" i="1" dirty="0" err="1" smtClean="0"/>
              <a:t>sterilis</a:t>
            </a:r>
            <a:r>
              <a:rPr lang="fr-FR" sz="2800" dirty="0" smtClean="0"/>
              <a:t>), </a:t>
            </a:r>
            <a:r>
              <a:rPr lang="fr-FR" sz="2800" dirty="0" err="1" smtClean="0"/>
              <a:t>inflo</a:t>
            </a:r>
            <a:r>
              <a:rPr lang="fr-FR" sz="2800" dirty="0" smtClean="0"/>
              <a:t>. = panicule lâche, épillets longuement pédonculés pas ou peu pendants, arêtes longues.</a:t>
            </a:r>
          </a:p>
          <a:p>
            <a:pPr>
              <a:buNone/>
            </a:pPr>
            <a:endParaRPr lang="fr-FR" dirty="0" smtClean="0"/>
          </a:p>
        </p:txBody>
      </p:sp>
      <p:pic>
        <p:nvPicPr>
          <p:cNvPr id="5" name="Image 4" descr="408px-Starr_010423-9001_Bromus_diandrus.jpg"/>
          <p:cNvPicPr>
            <a:picLocks noChangeAspect="1"/>
          </p:cNvPicPr>
          <p:nvPr/>
        </p:nvPicPr>
        <p:blipFill>
          <a:blip r:embed="rId3" cstate="print"/>
          <a:stretch>
            <a:fillRect/>
          </a:stretch>
        </p:blipFill>
        <p:spPr>
          <a:xfrm>
            <a:off x="5724128" y="2622235"/>
            <a:ext cx="2880320" cy="423576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fr-FR" b="1" dirty="0" smtClean="0"/>
              <a:t>        </a:t>
            </a:r>
            <a:r>
              <a:rPr lang="fr-FR" b="1" dirty="0" smtClean="0">
                <a:solidFill>
                  <a:srgbClr val="FF0000"/>
                </a:solidFill>
              </a:rPr>
              <a:t>ASPLENIACEES</a:t>
            </a:r>
            <a:r>
              <a:rPr lang="fr-FR" b="1" dirty="0"/>
              <a:t>		</a:t>
            </a:r>
            <a:endParaRPr lang="fr-FR" dirty="0"/>
          </a:p>
        </p:txBody>
      </p:sp>
      <p:sp>
        <p:nvSpPr>
          <p:cNvPr id="3" name="Espace réservé du contenu 2"/>
          <p:cNvSpPr>
            <a:spLocks noGrp="1"/>
          </p:cNvSpPr>
          <p:nvPr>
            <p:ph idx="1"/>
          </p:nvPr>
        </p:nvSpPr>
        <p:spPr>
          <a:xfrm>
            <a:off x="457200" y="1124744"/>
            <a:ext cx="8229600" cy="5001419"/>
          </a:xfrm>
        </p:spPr>
        <p:txBody>
          <a:bodyPr>
            <a:normAutofit/>
          </a:bodyPr>
          <a:lstStyle/>
          <a:p>
            <a:r>
              <a:rPr lang="fr-FR" dirty="0" err="1" smtClean="0">
                <a:solidFill>
                  <a:srgbClr val="0070C0"/>
                </a:solidFill>
              </a:rPr>
              <a:t>Asplenium</a:t>
            </a:r>
            <a:r>
              <a:rPr lang="fr-FR" dirty="0" smtClean="0">
                <a:solidFill>
                  <a:srgbClr val="0070C0"/>
                </a:solidFill>
              </a:rPr>
              <a:t> </a:t>
            </a:r>
            <a:r>
              <a:rPr lang="fr-FR" dirty="0" err="1" smtClean="0">
                <a:solidFill>
                  <a:srgbClr val="0070C0"/>
                </a:solidFill>
              </a:rPr>
              <a:t>trichomanes</a:t>
            </a:r>
            <a:r>
              <a:rPr lang="fr-FR" b="1" i="1" dirty="0"/>
              <a:t> </a:t>
            </a:r>
            <a:r>
              <a:rPr lang="fr-FR" i="1" dirty="0"/>
              <a:t>(</a:t>
            </a:r>
            <a:r>
              <a:rPr lang="fr-FR" dirty="0" err="1" smtClean="0"/>
              <a:t>Doradille</a:t>
            </a:r>
            <a:r>
              <a:rPr lang="fr-FR" dirty="0" smtClean="0"/>
              <a:t> Capillaire):</a:t>
            </a:r>
            <a:br>
              <a:rPr lang="fr-FR" dirty="0" smtClean="0"/>
            </a:br>
            <a:r>
              <a:rPr lang="fr-FR" sz="2400" dirty="0"/>
              <a:t>petite fougère </a:t>
            </a:r>
            <a:r>
              <a:rPr lang="fr-FR" sz="2400" dirty="0" smtClean="0"/>
              <a:t>qui affectionne </a:t>
            </a:r>
            <a:r>
              <a:rPr lang="fr-FR" sz="2400" dirty="0"/>
              <a:t>les vieux murs et rochers. Pousse </a:t>
            </a:r>
            <a:r>
              <a:rPr lang="fr-FR" sz="2400" dirty="0" smtClean="0"/>
              <a:t>en </a:t>
            </a:r>
            <a:r>
              <a:rPr lang="fr-FR" sz="2400" dirty="0"/>
              <a:t>touffe, pétiole et rachis noir, luisant. Fronde </a:t>
            </a:r>
            <a:r>
              <a:rPr lang="fr-FR" sz="2400" dirty="0" smtClean="0"/>
              <a:t>allongées </a:t>
            </a:r>
            <a:r>
              <a:rPr lang="fr-FR" sz="2400" dirty="0"/>
              <a:t>(+ ou – 20 cm) et fine. Nombreuses </a:t>
            </a:r>
            <a:r>
              <a:rPr lang="fr-FR" sz="2400" dirty="0" smtClean="0"/>
              <a:t>paires </a:t>
            </a:r>
            <a:r>
              <a:rPr lang="fr-FR" sz="2400" dirty="0"/>
              <a:t>de pinnules ovales et un peu dentées. </a:t>
            </a:r>
            <a:r>
              <a:rPr lang="fr-FR" sz="2400" dirty="0" smtClean="0"/>
              <a:t>Spores </a:t>
            </a:r>
            <a:r>
              <a:rPr lang="fr-FR" sz="2400" dirty="0"/>
              <a:t>allongées à la face inférieure des </a:t>
            </a:r>
            <a:r>
              <a:rPr lang="fr-FR" sz="2400" dirty="0" smtClean="0"/>
              <a:t>pinnules</a:t>
            </a:r>
            <a:r>
              <a:rPr lang="fr-FR" dirty="0" smtClean="0"/>
              <a:t>.</a:t>
            </a:r>
            <a:br>
              <a:rPr lang="fr-FR" dirty="0" smtClean="0"/>
            </a:br>
            <a:endParaRPr lang="fr-FR" dirty="0"/>
          </a:p>
          <a:p>
            <a:pPr>
              <a:buNone/>
            </a:pPr>
            <a:endParaRPr lang="fr-FR" dirty="0" smtClean="0"/>
          </a:p>
          <a:p>
            <a:endParaRPr lang="fr-FR" dirty="0"/>
          </a:p>
        </p:txBody>
      </p:sp>
      <p:pic>
        <p:nvPicPr>
          <p:cNvPr id="4" name="Image 3" descr="445px-Asplenium-inexpectans.jpg"/>
          <p:cNvPicPr>
            <a:picLocks noChangeAspect="1"/>
          </p:cNvPicPr>
          <p:nvPr/>
        </p:nvPicPr>
        <p:blipFill>
          <a:blip r:embed="rId2" cstate="print"/>
          <a:stretch>
            <a:fillRect/>
          </a:stretch>
        </p:blipFill>
        <p:spPr>
          <a:xfrm>
            <a:off x="4499992" y="3212976"/>
            <a:ext cx="4032448" cy="3398130"/>
          </a:xfrm>
          <a:prstGeom prst="rect">
            <a:avLst/>
          </a:prstGeom>
        </p:spPr>
      </p:pic>
      <p:pic>
        <p:nvPicPr>
          <p:cNvPr id="5" name="Image 4" descr="450px-Asplenium_trichomanes.JPG"/>
          <p:cNvPicPr>
            <a:picLocks noChangeAspect="1"/>
          </p:cNvPicPr>
          <p:nvPr/>
        </p:nvPicPr>
        <p:blipFill>
          <a:blip r:embed="rId3" cstate="print"/>
          <a:stretch>
            <a:fillRect/>
          </a:stretch>
        </p:blipFill>
        <p:spPr>
          <a:xfrm>
            <a:off x="827584" y="3645023"/>
            <a:ext cx="3384376" cy="3072341"/>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sz="2800" dirty="0" err="1" smtClean="0">
                <a:solidFill>
                  <a:srgbClr val="0070C0"/>
                </a:solidFill>
              </a:rPr>
              <a:t>Bromus</a:t>
            </a:r>
            <a:r>
              <a:rPr lang="fr-FR" sz="2800" dirty="0" smtClean="0">
                <a:solidFill>
                  <a:srgbClr val="0070C0"/>
                </a:solidFill>
              </a:rPr>
              <a:t> </a:t>
            </a:r>
            <a:r>
              <a:rPr lang="fr-FR" sz="2800" dirty="0" err="1" smtClean="0">
                <a:solidFill>
                  <a:srgbClr val="0070C0"/>
                </a:solidFill>
              </a:rPr>
              <a:t>hordeaceus</a:t>
            </a:r>
            <a:r>
              <a:rPr lang="fr-FR" sz="2800" dirty="0" smtClean="0">
                <a:solidFill>
                  <a:srgbClr val="0070C0"/>
                </a:solidFill>
              </a:rPr>
              <a:t> </a:t>
            </a:r>
            <a:r>
              <a:rPr lang="fr-FR" sz="2800" dirty="0" smtClean="0"/>
              <a:t>(Brome Faux Orge ou Brome Mou)</a:t>
            </a:r>
            <a:r>
              <a:rPr lang="fr-FR" dirty="0" smtClean="0"/>
              <a:t> : </a:t>
            </a:r>
            <a:r>
              <a:rPr lang="fr-FR" sz="2800" dirty="0" smtClean="0"/>
              <a:t>épillets pédonculés, "dodus" (</a:t>
            </a:r>
            <a:r>
              <a:rPr lang="fr-FR" sz="2800" dirty="0" err="1" smtClean="0"/>
              <a:t>ovaux</a:t>
            </a:r>
            <a:r>
              <a:rPr lang="fr-FR" sz="2800" dirty="0" smtClean="0"/>
              <a:t>) et serrés (même à maturité), pédoncules, épillets et feuilles poilus, glumelles (=lemmes) aristées, arêtes courtes et dans le prolongement des lemmes, ligule courte et découpée.</a:t>
            </a:r>
            <a:endParaRPr lang="fr-FR" sz="2800" dirty="0"/>
          </a:p>
        </p:txBody>
      </p:sp>
      <p:pic>
        <p:nvPicPr>
          <p:cNvPr id="4" name="Image 3" descr="451px-Zachte_dravik_in_bloei_Bromus_mollis.jpg"/>
          <p:cNvPicPr>
            <a:picLocks noChangeAspect="1"/>
          </p:cNvPicPr>
          <p:nvPr/>
        </p:nvPicPr>
        <p:blipFill>
          <a:blip r:embed="rId2" cstate="print"/>
          <a:stretch>
            <a:fillRect/>
          </a:stretch>
        </p:blipFill>
        <p:spPr>
          <a:xfrm>
            <a:off x="5580112" y="3121886"/>
            <a:ext cx="3563888" cy="3736114"/>
          </a:xfrm>
          <a:prstGeom prst="rect">
            <a:avLst/>
          </a:prstGeom>
        </p:spPr>
      </p:pic>
      <p:pic>
        <p:nvPicPr>
          <p:cNvPr id="5" name="Image 4" descr="bromus-hordeaceus-04.jpg"/>
          <p:cNvPicPr>
            <a:picLocks noChangeAspect="1"/>
          </p:cNvPicPr>
          <p:nvPr/>
        </p:nvPicPr>
        <p:blipFill>
          <a:blip r:embed="rId3" cstate="print"/>
          <a:stretch>
            <a:fillRect/>
          </a:stretch>
        </p:blipFill>
        <p:spPr>
          <a:xfrm>
            <a:off x="0" y="3520345"/>
            <a:ext cx="5580112" cy="333765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leo-mic-Bromus-sterilis-1906.jpg"/>
          <p:cNvPicPr>
            <a:picLocks noChangeAspect="1"/>
          </p:cNvPicPr>
          <p:nvPr/>
        </p:nvPicPr>
        <p:blipFill>
          <a:blip r:embed="rId2" cstate="print"/>
          <a:stretch>
            <a:fillRect/>
          </a:stretch>
        </p:blipFill>
        <p:spPr>
          <a:xfrm>
            <a:off x="5220072" y="2760746"/>
            <a:ext cx="3384376" cy="4097254"/>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80728"/>
            <a:ext cx="8229600" cy="5145435"/>
          </a:xfrm>
        </p:spPr>
        <p:txBody>
          <a:bodyPr/>
          <a:lstStyle/>
          <a:p>
            <a:r>
              <a:rPr lang="fr-FR" dirty="0" err="1" smtClean="0">
                <a:solidFill>
                  <a:srgbClr val="0070C0"/>
                </a:solidFill>
              </a:rPr>
              <a:t>Bromus</a:t>
            </a:r>
            <a:r>
              <a:rPr lang="fr-FR" dirty="0" smtClean="0">
                <a:solidFill>
                  <a:srgbClr val="0070C0"/>
                </a:solidFill>
              </a:rPr>
              <a:t> </a:t>
            </a:r>
            <a:r>
              <a:rPr lang="fr-FR" dirty="0" err="1" smtClean="0">
                <a:solidFill>
                  <a:srgbClr val="0070C0"/>
                </a:solidFill>
              </a:rPr>
              <a:t>sterilis</a:t>
            </a:r>
            <a:r>
              <a:rPr lang="fr-FR" dirty="0" smtClean="0">
                <a:solidFill>
                  <a:srgbClr val="0070C0"/>
                </a:solidFill>
              </a:rPr>
              <a:t> </a:t>
            </a:r>
            <a:r>
              <a:rPr lang="fr-FR" dirty="0" smtClean="0"/>
              <a:t>(Brome Stérile) : </a:t>
            </a:r>
            <a:r>
              <a:rPr lang="fr-FR" sz="2800" dirty="0" smtClean="0"/>
              <a:t>épillets pendants sur de longs pédicelles (= pédoncules) </a:t>
            </a:r>
            <a:r>
              <a:rPr lang="fr-FR" sz="2800" dirty="0" err="1" smtClean="0"/>
              <a:t>scabres</a:t>
            </a:r>
            <a:r>
              <a:rPr lang="fr-FR" sz="2800" dirty="0" smtClean="0"/>
              <a:t>, panicule lâche et penché, lemme (= glumelle) longuement aristées, tige glabre, feuille poilue</a:t>
            </a:r>
            <a:r>
              <a:rPr lang="fr-FR" sz="2800" b="1" i="1" dirty="0" smtClean="0"/>
              <a:t>.</a:t>
            </a:r>
          </a:p>
          <a:p>
            <a:endParaRPr lang="fr-FR" sz="2800" dirty="0" smtClean="0"/>
          </a:p>
        </p:txBody>
      </p:sp>
      <p:pic>
        <p:nvPicPr>
          <p:cNvPr id="4" name="Image 3" descr="Bromus_sterilis_detail.jpeg"/>
          <p:cNvPicPr>
            <a:picLocks noChangeAspect="1"/>
          </p:cNvPicPr>
          <p:nvPr/>
        </p:nvPicPr>
        <p:blipFill>
          <a:blip r:embed="rId3" cstate="print"/>
          <a:stretch>
            <a:fillRect/>
          </a:stretch>
        </p:blipFill>
        <p:spPr>
          <a:xfrm>
            <a:off x="179512" y="3284984"/>
            <a:ext cx="4764021" cy="3573016"/>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Illustration_Dactylis_glomerata0_clean.jpg"/>
          <p:cNvPicPr>
            <a:picLocks noChangeAspect="1"/>
          </p:cNvPicPr>
          <p:nvPr/>
        </p:nvPicPr>
        <p:blipFill>
          <a:blip r:embed="rId2" cstate="print"/>
          <a:stretch>
            <a:fillRect/>
          </a:stretch>
        </p:blipFill>
        <p:spPr>
          <a:xfrm>
            <a:off x="5652120" y="2501765"/>
            <a:ext cx="2448272" cy="4356236"/>
          </a:xfrm>
          <a:prstGeom prst="rect">
            <a:avLst/>
          </a:prstGeom>
        </p:spPr>
      </p:pic>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dirty="0" smtClean="0">
                <a:solidFill>
                  <a:srgbClr val="0070C0"/>
                </a:solidFill>
              </a:rPr>
              <a:t>Dactylis </a:t>
            </a:r>
            <a:r>
              <a:rPr lang="fr-FR" dirty="0" err="1" smtClean="0">
                <a:solidFill>
                  <a:srgbClr val="0070C0"/>
                </a:solidFill>
              </a:rPr>
              <a:t>glomerata</a:t>
            </a:r>
            <a:r>
              <a:rPr lang="fr-FR" dirty="0" smtClean="0">
                <a:solidFill>
                  <a:srgbClr val="0070C0"/>
                </a:solidFill>
              </a:rPr>
              <a:t> </a:t>
            </a:r>
            <a:r>
              <a:rPr lang="fr-FR" dirty="0" smtClean="0"/>
              <a:t>(Dactyle Aggloméré) : </a:t>
            </a:r>
            <a:r>
              <a:rPr lang="fr-FR" sz="2800" dirty="0" smtClean="0"/>
              <a:t>grande herbe rugueuse, panicules denses et globuleux, épillets agglomérés tous du même côté, ligule longue, glumelle (=lemme) à courte arête.</a:t>
            </a:r>
          </a:p>
          <a:p>
            <a:endParaRPr lang="fr-FR" sz="2800" dirty="0" smtClean="0"/>
          </a:p>
          <a:p>
            <a:endParaRPr lang="fr-FR" dirty="0"/>
          </a:p>
        </p:txBody>
      </p:sp>
      <p:pic>
        <p:nvPicPr>
          <p:cNvPr id="4" name="Image 3" descr="dactyle1.jpg"/>
          <p:cNvPicPr>
            <a:picLocks noChangeAspect="1"/>
          </p:cNvPicPr>
          <p:nvPr/>
        </p:nvPicPr>
        <p:blipFill>
          <a:blip r:embed="rId3" cstate="print"/>
          <a:stretch>
            <a:fillRect/>
          </a:stretch>
        </p:blipFill>
        <p:spPr>
          <a:xfrm>
            <a:off x="323528" y="2697144"/>
            <a:ext cx="3312368" cy="416085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Holcus</a:t>
            </a:r>
            <a:r>
              <a:rPr lang="fr-FR" dirty="0" smtClean="0">
                <a:solidFill>
                  <a:srgbClr val="0070C0"/>
                </a:solidFill>
              </a:rPr>
              <a:t> </a:t>
            </a:r>
            <a:r>
              <a:rPr lang="fr-FR" dirty="0" err="1" smtClean="0">
                <a:solidFill>
                  <a:srgbClr val="0070C0"/>
                </a:solidFill>
              </a:rPr>
              <a:t>lanatus</a:t>
            </a:r>
            <a:r>
              <a:rPr lang="fr-FR" dirty="0" smtClean="0">
                <a:solidFill>
                  <a:srgbClr val="0070C0"/>
                </a:solidFill>
              </a:rPr>
              <a:t> </a:t>
            </a:r>
            <a:r>
              <a:rPr lang="fr-FR" dirty="0" smtClean="0"/>
              <a:t>(Houlque Laineuse) : </a:t>
            </a:r>
            <a:r>
              <a:rPr lang="fr-FR" sz="2800" dirty="0" smtClean="0"/>
              <a:t>grande, vivace, poussant en touffe, à pilosité molle donc très douce au touché, inflorescence = panicule s’étalant uniquement à maturité, épillets souvent rosâtres, petite arrête crochue sur les lemmes (= glumelles)</a:t>
            </a:r>
          </a:p>
          <a:p>
            <a:endParaRPr lang="fr-FR" sz="2800" dirty="0" smtClean="0"/>
          </a:p>
          <a:p>
            <a:endParaRPr lang="fr-FR" dirty="0"/>
          </a:p>
        </p:txBody>
      </p:sp>
      <p:pic>
        <p:nvPicPr>
          <p:cNvPr id="4" name="Image 3" descr="444px-Holcus_lanatus_Gestreepte_witbol_closeup.jpg"/>
          <p:cNvPicPr>
            <a:picLocks noChangeAspect="1"/>
          </p:cNvPicPr>
          <p:nvPr/>
        </p:nvPicPr>
        <p:blipFill>
          <a:blip r:embed="rId2" cstate="print"/>
          <a:stretch>
            <a:fillRect/>
          </a:stretch>
        </p:blipFill>
        <p:spPr>
          <a:xfrm>
            <a:off x="-1" y="3068960"/>
            <a:ext cx="2808571" cy="3789040"/>
          </a:xfrm>
          <a:prstGeom prst="rect">
            <a:avLst/>
          </a:prstGeom>
        </p:spPr>
      </p:pic>
      <p:pic>
        <p:nvPicPr>
          <p:cNvPr id="5" name="Image 4" descr="465px-Gestreepte_witbol_bloei_Holcus_lanatus.jpg"/>
          <p:cNvPicPr>
            <a:picLocks noChangeAspect="1"/>
          </p:cNvPicPr>
          <p:nvPr/>
        </p:nvPicPr>
        <p:blipFill>
          <a:blip r:embed="rId3" cstate="print"/>
          <a:stretch>
            <a:fillRect/>
          </a:stretch>
        </p:blipFill>
        <p:spPr>
          <a:xfrm>
            <a:off x="2771800" y="3054894"/>
            <a:ext cx="2952328" cy="3803106"/>
          </a:xfrm>
          <a:prstGeom prst="rect">
            <a:avLst/>
          </a:prstGeom>
        </p:spPr>
      </p:pic>
      <p:pic>
        <p:nvPicPr>
          <p:cNvPr id="6" name="Image 5" descr="Holcus.lanatus.3.jpg"/>
          <p:cNvPicPr>
            <a:picLocks noChangeAspect="1"/>
          </p:cNvPicPr>
          <p:nvPr/>
        </p:nvPicPr>
        <p:blipFill>
          <a:blip r:embed="rId4" cstate="print"/>
          <a:stretch>
            <a:fillRect/>
          </a:stretch>
        </p:blipFill>
        <p:spPr>
          <a:xfrm>
            <a:off x="5724127" y="4437112"/>
            <a:ext cx="3637015" cy="242088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89px-Kruipertje_Hordeum_murinum_plant.jpg"/>
          <p:cNvPicPr>
            <a:picLocks noChangeAspect="1"/>
          </p:cNvPicPr>
          <p:nvPr/>
        </p:nvPicPr>
        <p:blipFill>
          <a:blip r:embed="rId2" cstate="print"/>
          <a:stretch>
            <a:fillRect/>
          </a:stretch>
        </p:blipFill>
        <p:spPr>
          <a:xfrm>
            <a:off x="1907704" y="2644514"/>
            <a:ext cx="2736304" cy="4213486"/>
          </a:xfrm>
          <a:prstGeom prst="rect">
            <a:avLst/>
          </a:prstGeom>
        </p:spPr>
      </p:pic>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POACES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dirty="0" err="1" smtClean="0">
                <a:solidFill>
                  <a:srgbClr val="0070C0"/>
                </a:solidFill>
              </a:rPr>
              <a:t>Hordeum</a:t>
            </a:r>
            <a:r>
              <a:rPr lang="fr-FR" dirty="0" smtClean="0">
                <a:solidFill>
                  <a:srgbClr val="0070C0"/>
                </a:solidFill>
              </a:rPr>
              <a:t> </a:t>
            </a:r>
            <a:r>
              <a:rPr lang="fr-FR" dirty="0" err="1" smtClean="0">
                <a:solidFill>
                  <a:srgbClr val="0070C0"/>
                </a:solidFill>
              </a:rPr>
              <a:t>murinum</a:t>
            </a:r>
            <a:r>
              <a:rPr lang="fr-FR" dirty="0" smtClean="0"/>
              <a:t>	(Orge des Rats) : </a:t>
            </a:r>
            <a:r>
              <a:rPr lang="fr-FR" sz="2800" dirty="0" smtClean="0"/>
              <a:t>inflorescence = épis, épillets regroupés par 3 (seul le central est fertile), glumes et lemmes (= glumelles) longuement aristées (3 arêtes par épillets).</a:t>
            </a:r>
          </a:p>
          <a:p>
            <a:endParaRPr lang="fr-FR" sz="2800" dirty="0" smtClean="0"/>
          </a:p>
          <a:p>
            <a:endParaRPr lang="fr-FR" dirty="0"/>
          </a:p>
        </p:txBody>
      </p:sp>
      <p:pic>
        <p:nvPicPr>
          <p:cNvPr id="4" name="Image 3" descr="288px-Kruipertje_aar_Hordeum_murinum_ear.jpg"/>
          <p:cNvPicPr>
            <a:picLocks noChangeAspect="1"/>
          </p:cNvPicPr>
          <p:nvPr/>
        </p:nvPicPr>
        <p:blipFill>
          <a:blip r:embed="rId3" cstate="print"/>
          <a:stretch>
            <a:fillRect/>
          </a:stretch>
        </p:blipFill>
        <p:spPr>
          <a:xfrm>
            <a:off x="5076056" y="2664535"/>
            <a:ext cx="2016223" cy="419346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58px-Illustration_Lolium_perenne0.jpg"/>
          <p:cNvPicPr>
            <a:picLocks noChangeAspect="1"/>
          </p:cNvPicPr>
          <p:nvPr/>
        </p:nvPicPr>
        <p:blipFill>
          <a:blip r:embed="rId2" cstate="print"/>
          <a:stretch>
            <a:fillRect/>
          </a:stretch>
        </p:blipFill>
        <p:spPr>
          <a:xfrm>
            <a:off x="2699792" y="3484485"/>
            <a:ext cx="2016224" cy="3373515"/>
          </a:xfrm>
          <a:prstGeom prst="rect">
            <a:avLst/>
          </a:prstGeom>
        </p:spPr>
      </p:pic>
      <p:pic>
        <p:nvPicPr>
          <p:cNvPr id="4" name="Image 3" descr="321px-Engels_raaigrasaar_in_bloei_Lolium_perenne.jpg"/>
          <p:cNvPicPr>
            <a:picLocks noChangeAspect="1"/>
          </p:cNvPicPr>
          <p:nvPr/>
        </p:nvPicPr>
        <p:blipFill>
          <a:blip r:embed="rId3" cstate="print"/>
          <a:stretch>
            <a:fillRect/>
          </a:stretch>
        </p:blipFill>
        <p:spPr>
          <a:xfrm>
            <a:off x="0" y="3561387"/>
            <a:ext cx="1763688" cy="3296613"/>
          </a:xfrm>
          <a:prstGeom prst="rect">
            <a:avLst/>
          </a:prstGeom>
        </p:spPr>
      </p:pic>
      <p:sp>
        <p:nvSpPr>
          <p:cNvPr id="2" name="Titre 1"/>
          <p:cNvSpPr>
            <a:spLocks noGrp="1"/>
          </p:cNvSpPr>
          <p:nvPr>
            <p:ph type="title"/>
          </p:nvPr>
        </p:nvSpPr>
        <p:spPr>
          <a:xfrm>
            <a:off x="467544" y="188640"/>
            <a:ext cx="8229600" cy="864096"/>
          </a:xfrm>
        </p:spPr>
        <p:txBody>
          <a:bodyPr/>
          <a:lstStyle/>
          <a:p>
            <a:r>
              <a:rPr lang="fr-FR" b="1" dirty="0" smtClean="0">
                <a:solidFill>
                  <a:srgbClr val="FF0000"/>
                </a:solidFill>
              </a:rPr>
              <a:t>POACES</a:t>
            </a:r>
            <a:endParaRPr lang="fr-FR" dirty="0"/>
          </a:p>
        </p:txBody>
      </p:sp>
      <p:sp>
        <p:nvSpPr>
          <p:cNvPr id="3" name="Espace réservé du contenu 2"/>
          <p:cNvSpPr>
            <a:spLocks noGrp="1"/>
          </p:cNvSpPr>
          <p:nvPr>
            <p:ph idx="1"/>
          </p:nvPr>
        </p:nvSpPr>
        <p:spPr>
          <a:xfrm>
            <a:off x="457200" y="980728"/>
            <a:ext cx="8229600" cy="5145435"/>
          </a:xfrm>
        </p:spPr>
        <p:txBody>
          <a:bodyPr/>
          <a:lstStyle/>
          <a:p>
            <a:r>
              <a:rPr lang="fr-FR" dirty="0" err="1" smtClean="0">
                <a:solidFill>
                  <a:srgbClr val="0070C0"/>
                </a:solidFill>
              </a:rPr>
              <a:t>Lolium</a:t>
            </a:r>
            <a:r>
              <a:rPr lang="fr-FR" dirty="0" smtClean="0">
                <a:solidFill>
                  <a:srgbClr val="0070C0"/>
                </a:solidFill>
              </a:rPr>
              <a:t> </a:t>
            </a:r>
            <a:r>
              <a:rPr lang="fr-FR" dirty="0" err="1" smtClean="0">
                <a:solidFill>
                  <a:srgbClr val="0070C0"/>
                </a:solidFill>
              </a:rPr>
              <a:t>perenne</a:t>
            </a:r>
            <a:r>
              <a:rPr lang="fr-FR" dirty="0" smtClean="0">
                <a:solidFill>
                  <a:srgbClr val="0070C0"/>
                </a:solidFill>
              </a:rPr>
              <a:t> </a:t>
            </a:r>
            <a:r>
              <a:rPr lang="fr-FR" dirty="0" smtClean="0"/>
              <a:t>(Ivraie ou </a:t>
            </a:r>
            <a:r>
              <a:rPr lang="fr-FR" dirty="0" err="1" smtClean="0"/>
              <a:t>Ray-Grass</a:t>
            </a:r>
            <a:r>
              <a:rPr lang="fr-FR" dirty="0" smtClean="0"/>
              <a:t>) : </a:t>
            </a:r>
            <a:r>
              <a:rPr lang="fr-FR" sz="2800" dirty="0" smtClean="0"/>
              <a:t>vivace, en touffe, moyenne à grande, épi (= épillets sessiles) disposés alternativement d’un côté et de l’autre du rachis (ou pédoncule) avec grande glume atteignant quasiment la taille de l’épillet, glumes et lemmes (= glumelles) sans arêtes.</a:t>
            </a:r>
          </a:p>
          <a:p>
            <a:endParaRPr lang="fr-FR" sz="2800" dirty="0" smtClean="0"/>
          </a:p>
          <a:p>
            <a:endParaRPr lang="fr-FR" dirty="0"/>
          </a:p>
        </p:txBody>
      </p:sp>
      <p:pic>
        <p:nvPicPr>
          <p:cNvPr id="6" name="Image 5" descr="400px-Lolium_perenne.jpg"/>
          <p:cNvPicPr>
            <a:picLocks noChangeAspect="1"/>
          </p:cNvPicPr>
          <p:nvPr/>
        </p:nvPicPr>
        <p:blipFill>
          <a:blip r:embed="rId4" cstate="print"/>
          <a:stretch>
            <a:fillRect/>
          </a:stretch>
        </p:blipFill>
        <p:spPr>
          <a:xfrm>
            <a:off x="5508104" y="3185593"/>
            <a:ext cx="2448271" cy="3672407"/>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llustration_Phragmites_australis0.jpg"/>
          <p:cNvPicPr>
            <a:picLocks noChangeAspect="1"/>
          </p:cNvPicPr>
          <p:nvPr/>
        </p:nvPicPr>
        <p:blipFill>
          <a:blip r:embed="rId2" cstate="print"/>
          <a:stretch>
            <a:fillRect/>
          </a:stretch>
        </p:blipFill>
        <p:spPr>
          <a:xfrm>
            <a:off x="2771800" y="2708919"/>
            <a:ext cx="2808312" cy="4149081"/>
          </a:xfrm>
          <a:prstGeom prst="rect">
            <a:avLst/>
          </a:prstGeom>
        </p:spPr>
      </p:pic>
      <p:pic>
        <p:nvPicPr>
          <p:cNvPr id="4" name="Image 3" descr="448px-Phragmites_australis_(inflorescences).jpg"/>
          <p:cNvPicPr>
            <a:picLocks noChangeAspect="1"/>
          </p:cNvPicPr>
          <p:nvPr/>
        </p:nvPicPr>
        <p:blipFill>
          <a:blip r:embed="rId3" cstate="print"/>
          <a:stretch>
            <a:fillRect/>
          </a:stretch>
        </p:blipFill>
        <p:spPr>
          <a:xfrm>
            <a:off x="5652120" y="2660379"/>
            <a:ext cx="3139456" cy="4197621"/>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dirty="0" smtClean="0">
                <a:solidFill>
                  <a:srgbClr val="0070C0"/>
                </a:solidFill>
              </a:rPr>
              <a:t>Phragmites </a:t>
            </a:r>
            <a:r>
              <a:rPr lang="fr-FR" dirty="0" err="1" smtClean="0">
                <a:solidFill>
                  <a:srgbClr val="0070C0"/>
                </a:solidFill>
              </a:rPr>
              <a:t>australis</a:t>
            </a:r>
            <a:r>
              <a:rPr lang="fr-FR" dirty="0" smtClean="0">
                <a:solidFill>
                  <a:srgbClr val="0070C0"/>
                </a:solidFill>
              </a:rPr>
              <a:t> </a:t>
            </a:r>
            <a:r>
              <a:rPr lang="fr-FR" dirty="0" smtClean="0"/>
              <a:t>(Roseau) : </a:t>
            </a:r>
            <a:r>
              <a:rPr lang="fr-FR" sz="2800" dirty="0" smtClean="0"/>
              <a:t>grande herbe (3m et plus) du bord des eaux, formant de grandes colonies (= roselières), robuste, feuilles larges (5cm) et grisâtre, panicule de 10 à 30 cm généralement brun violacé.</a:t>
            </a:r>
          </a:p>
          <a:p>
            <a:endParaRPr lang="fr-FR" sz="2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451px-Poabulbosa.jpg"/>
          <p:cNvPicPr>
            <a:picLocks noChangeAspect="1"/>
          </p:cNvPicPr>
          <p:nvPr/>
        </p:nvPicPr>
        <p:blipFill>
          <a:blip r:embed="rId2" cstate="print"/>
          <a:stretch>
            <a:fillRect/>
          </a:stretch>
        </p:blipFill>
        <p:spPr>
          <a:xfrm>
            <a:off x="5940152" y="3600877"/>
            <a:ext cx="2448271" cy="3257123"/>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Poa</a:t>
            </a:r>
            <a:r>
              <a:rPr lang="fr-FR" dirty="0" smtClean="0">
                <a:solidFill>
                  <a:srgbClr val="0070C0"/>
                </a:solidFill>
              </a:rPr>
              <a:t> </a:t>
            </a:r>
            <a:r>
              <a:rPr lang="fr-FR" dirty="0" err="1" smtClean="0">
                <a:solidFill>
                  <a:srgbClr val="0070C0"/>
                </a:solidFill>
              </a:rPr>
              <a:t>bulbosa</a:t>
            </a:r>
            <a:r>
              <a:rPr lang="fr-FR" dirty="0" smtClean="0">
                <a:solidFill>
                  <a:srgbClr val="0070C0"/>
                </a:solidFill>
              </a:rPr>
              <a:t> </a:t>
            </a:r>
            <a:r>
              <a:rPr lang="fr-FR" dirty="0" smtClean="0"/>
              <a:t>(Pâturin Bulbeux) : </a:t>
            </a:r>
            <a:r>
              <a:rPr lang="fr-FR" sz="2800" dirty="0" smtClean="0"/>
              <a:t>petite herbe dressée, grêle, petit bulbe à la base, inflorescence = panicule dense (pédicelles courts), vivipare (= la graine germe directement sur la plante mère, dans l’épillet, on voit les petites feuilles vertes de la jeune plante qui dépasse des glumes et glumelles).</a:t>
            </a:r>
          </a:p>
          <a:p>
            <a:endParaRPr lang="fr-FR" dirty="0"/>
          </a:p>
        </p:txBody>
      </p:sp>
      <p:pic>
        <p:nvPicPr>
          <p:cNvPr id="5" name="Image 4" descr="poa_bulbosa_nmk_20.jpg"/>
          <p:cNvPicPr>
            <a:picLocks noChangeAspect="1"/>
          </p:cNvPicPr>
          <p:nvPr/>
        </p:nvPicPr>
        <p:blipFill>
          <a:blip r:embed="rId3" cstate="print"/>
          <a:stretch>
            <a:fillRect/>
          </a:stretch>
        </p:blipFill>
        <p:spPr>
          <a:xfrm>
            <a:off x="0" y="3713989"/>
            <a:ext cx="5148064" cy="3144011"/>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poa_pratensis.jpg"/>
          <p:cNvPicPr>
            <a:picLocks noChangeAspect="1"/>
          </p:cNvPicPr>
          <p:nvPr/>
        </p:nvPicPr>
        <p:blipFill>
          <a:blip r:embed="rId2" cstate="print"/>
          <a:stretch>
            <a:fillRect/>
          </a:stretch>
        </p:blipFill>
        <p:spPr>
          <a:xfrm>
            <a:off x="5678194" y="2228106"/>
            <a:ext cx="3465806" cy="4629894"/>
          </a:xfrm>
          <a:prstGeom prst="rect">
            <a:avLst/>
          </a:prstGeom>
        </p:spPr>
      </p:pic>
      <p:pic>
        <p:nvPicPr>
          <p:cNvPr id="5" name="Image 4" descr="flo-bat18-1546-poa-pratensis.jpg"/>
          <p:cNvPicPr>
            <a:picLocks noChangeAspect="1"/>
          </p:cNvPicPr>
          <p:nvPr/>
        </p:nvPicPr>
        <p:blipFill>
          <a:blip r:embed="rId3" cstate="print"/>
          <a:stretch>
            <a:fillRect/>
          </a:stretch>
        </p:blipFill>
        <p:spPr>
          <a:xfrm>
            <a:off x="2987824" y="2996952"/>
            <a:ext cx="3046718" cy="3861048"/>
          </a:xfrm>
          <a:prstGeom prst="rect">
            <a:avLst/>
          </a:prstGeom>
        </p:spPr>
      </p:pic>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dirty="0" err="1" smtClean="0">
                <a:solidFill>
                  <a:srgbClr val="0070C0"/>
                </a:solidFill>
              </a:rPr>
              <a:t>Poa</a:t>
            </a:r>
            <a:r>
              <a:rPr lang="fr-FR" dirty="0" smtClean="0">
                <a:solidFill>
                  <a:srgbClr val="0070C0"/>
                </a:solidFill>
              </a:rPr>
              <a:t> </a:t>
            </a:r>
            <a:r>
              <a:rPr lang="fr-FR" dirty="0" err="1" smtClean="0">
                <a:solidFill>
                  <a:srgbClr val="0070C0"/>
                </a:solidFill>
              </a:rPr>
              <a:t>pratensis</a:t>
            </a:r>
            <a:r>
              <a:rPr lang="fr-FR" dirty="0" smtClean="0"/>
              <a:t> (Pâturin des Prés) : </a:t>
            </a:r>
            <a:r>
              <a:rPr lang="fr-FR" sz="2800" dirty="0" smtClean="0"/>
              <a:t>moyenne à gde herbe en touffe lâche, inflorescence = panicule pyramidale avec pédicelles étalés et verticillés, ligule courte et tronquée (= plate).</a:t>
            </a:r>
          </a:p>
          <a:p>
            <a:endParaRPr lang="fr-FR" dirty="0"/>
          </a:p>
        </p:txBody>
      </p:sp>
      <p:pic>
        <p:nvPicPr>
          <p:cNvPr id="4" name="Image 3" descr="766px-Veldbeemdgras_Poa_pratensis.jpg"/>
          <p:cNvPicPr>
            <a:picLocks noChangeAspect="1"/>
          </p:cNvPicPr>
          <p:nvPr/>
        </p:nvPicPr>
        <p:blipFill>
          <a:blip r:embed="rId4" cstate="print"/>
          <a:stretch>
            <a:fillRect/>
          </a:stretch>
        </p:blipFill>
        <p:spPr>
          <a:xfrm>
            <a:off x="0" y="4221088"/>
            <a:ext cx="3366458" cy="2636912"/>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400px-Poa_spp_Sturm36.jpg"/>
          <p:cNvPicPr>
            <a:picLocks noChangeAspect="1"/>
          </p:cNvPicPr>
          <p:nvPr/>
        </p:nvPicPr>
        <p:blipFill>
          <a:blip r:embed="rId2" cstate="print"/>
          <a:stretch>
            <a:fillRect/>
          </a:stretch>
        </p:blipFill>
        <p:spPr>
          <a:xfrm>
            <a:off x="3131840" y="3083881"/>
            <a:ext cx="2520280" cy="3774119"/>
          </a:xfrm>
          <a:prstGeom prst="rect">
            <a:avLst/>
          </a:prstGeom>
        </p:spPr>
      </p:pic>
      <p:pic>
        <p:nvPicPr>
          <p:cNvPr id="4" name="Image 3" descr="365px-Illustration_Poa_trivialis0.jpg"/>
          <p:cNvPicPr>
            <a:picLocks noChangeAspect="1"/>
          </p:cNvPicPr>
          <p:nvPr/>
        </p:nvPicPr>
        <p:blipFill>
          <a:blip r:embed="rId3" cstate="print"/>
          <a:stretch>
            <a:fillRect/>
          </a:stretch>
        </p:blipFill>
        <p:spPr>
          <a:xfrm>
            <a:off x="6551712" y="2596705"/>
            <a:ext cx="2592288" cy="4261295"/>
          </a:xfrm>
          <a:prstGeom prst="rect">
            <a:avLst/>
          </a:prstGeom>
        </p:spPr>
      </p:pic>
      <p:sp>
        <p:nvSpPr>
          <p:cNvPr id="2" name="Titre 1"/>
          <p:cNvSpPr>
            <a:spLocks noGrp="1"/>
          </p:cNvSpPr>
          <p:nvPr>
            <p:ph type="title"/>
          </p:nvPr>
        </p:nvSpPr>
        <p:spPr>
          <a:xfrm>
            <a:off x="457200" y="274638"/>
            <a:ext cx="8229600" cy="850106"/>
          </a:xfrm>
        </p:spPr>
        <p:txBody>
          <a:bodyPr>
            <a:normAutofit/>
          </a:bodyPr>
          <a:lstStyle/>
          <a:p>
            <a:r>
              <a:rPr lang="fr-FR" b="1" dirty="0" smtClean="0">
                <a:solidFill>
                  <a:srgbClr val="FF0000"/>
                </a:solidFill>
              </a:rPr>
              <a:t>POACEES</a:t>
            </a:r>
            <a:endParaRPr lang="fr-FR" dirty="0"/>
          </a:p>
        </p:txBody>
      </p:sp>
      <p:sp>
        <p:nvSpPr>
          <p:cNvPr id="3" name="Espace réservé du contenu 2"/>
          <p:cNvSpPr>
            <a:spLocks noGrp="1"/>
          </p:cNvSpPr>
          <p:nvPr>
            <p:ph idx="1"/>
          </p:nvPr>
        </p:nvSpPr>
        <p:spPr>
          <a:xfrm>
            <a:off x="457200" y="908720"/>
            <a:ext cx="8229600" cy="5217443"/>
          </a:xfrm>
        </p:spPr>
        <p:txBody>
          <a:bodyPr/>
          <a:lstStyle/>
          <a:p>
            <a:r>
              <a:rPr lang="fr-FR" dirty="0" err="1" smtClean="0">
                <a:solidFill>
                  <a:srgbClr val="0070C0"/>
                </a:solidFill>
              </a:rPr>
              <a:t>Poa</a:t>
            </a:r>
            <a:r>
              <a:rPr lang="fr-FR" dirty="0" smtClean="0">
                <a:solidFill>
                  <a:srgbClr val="0070C0"/>
                </a:solidFill>
              </a:rPr>
              <a:t> </a:t>
            </a:r>
            <a:r>
              <a:rPr lang="fr-FR" dirty="0" err="1" smtClean="0">
                <a:solidFill>
                  <a:srgbClr val="0070C0"/>
                </a:solidFill>
              </a:rPr>
              <a:t>trivialis</a:t>
            </a:r>
            <a:r>
              <a:rPr lang="fr-FR" dirty="0" smtClean="0">
                <a:solidFill>
                  <a:srgbClr val="0070C0"/>
                </a:solidFill>
              </a:rPr>
              <a:t> </a:t>
            </a:r>
            <a:r>
              <a:rPr lang="fr-FR" dirty="0" smtClean="0"/>
              <a:t>(Pâturin Commun) : </a:t>
            </a:r>
            <a:r>
              <a:rPr lang="fr-FR" sz="2800" dirty="0" smtClean="0"/>
              <a:t>moyenne à gde herbe en touffe avec stolons feuillés stériles, tige couchée puis rapidement dressée, inflorescence = panicule pyramidale avec pédicelles étalés et verticillés, ligule allongée et pointue.</a:t>
            </a:r>
          </a:p>
          <a:p>
            <a:r>
              <a:rPr lang="fr-FR" dirty="0" smtClean="0"/>
              <a:t> </a:t>
            </a:r>
          </a:p>
        </p:txBody>
      </p:sp>
      <p:pic>
        <p:nvPicPr>
          <p:cNvPr id="5" name="Image 4" descr="450px-Poa_trivialis_Ruwbeembgras_bloeiwijze.jpg"/>
          <p:cNvPicPr>
            <a:picLocks noChangeAspect="1"/>
          </p:cNvPicPr>
          <p:nvPr/>
        </p:nvPicPr>
        <p:blipFill>
          <a:blip r:embed="rId4" cstate="print"/>
          <a:stretch>
            <a:fillRect/>
          </a:stretch>
        </p:blipFill>
        <p:spPr>
          <a:xfrm>
            <a:off x="0" y="3162267"/>
            <a:ext cx="2771800" cy="369573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994122"/>
          </a:xfrm>
        </p:spPr>
        <p:txBody>
          <a:bodyPr/>
          <a:lstStyle/>
          <a:p>
            <a:r>
              <a:rPr lang="fr-FR" b="1" dirty="0" smtClean="0">
                <a:solidFill>
                  <a:srgbClr val="FF0000"/>
                </a:solidFill>
              </a:rPr>
              <a:t>Astéracées</a:t>
            </a:r>
            <a:endParaRPr lang="fr-FR" b="1" dirty="0">
              <a:solidFill>
                <a:srgbClr val="FF0000"/>
              </a:solidFill>
            </a:endParaRPr>
          </a:p>
        </p:txBody>
      </p:sp>
      <p:sp>
        <p:nvSpPr>
          <p:cNvPr id="3" name="Espace réservé du contenu 2"/>
          <p:cNvSpPr>
            <a:spLocks noGrp="1"/>
          </p:cNvSpPr>
          <p:nvPr>
            <p:ph idx="1"/>
          </p:nvPr>
        </p:nvSpPr>
        <p:spPr>
          <a:xfrm>
            <a:off x="457200" y="1340768"/>
            <a:ext cx="8229600" cy="4785395"/>
          </a:xfrm>
        </p:spPr>
        <p:txBody>
          <a:bodyPr/>
          <a:lstStyle/>
          <a:p>
            <a:r>
              <a:rPr lang="fr-FR" dirty="0">
                <a:solidFill>
                  <a:srgbClr val="0070C0"/>
                </a:solidFill>
              </a:rPr>
              <a:t>Bellis </a:t>
            </a:r>
            <a:r>
              <a:rPr lang="fr-FR" dirty="0" err="1" smtClean="0">
                <a:solidFill>
                  <a:srgbClr val="0070C0"/>
                </a:solidFill>
              </a:rPr>
              <a:t>perennis</a:t>
            </a:r>
            <a:r>
              <a:rPr lang="fr-FR" dirty="0" smtClean="0">
                <a:solidFill>
                  <a:srgbClr val="0070C0"/>
                </a:solidFill>
              </a:rPr>
              <a:t> </a:t>
            </a:r>
            <a:r>
              <a:rPr lang="fr-FR" dirty="0" smtClean="0"/>
              <a:t>(Pâquerette</a:t>
            </a:r>
            <a:r>
              <a:rPr lang="fr-FR" dirty="0"/>
              <a:t> </a:t>
            </a:r>
            <a:r>
              <a:rPr lang="fr-FR" dirty="0" smtClean="0"/>
              <a:t>) : </a:t>
            </a:r>
            <a:r>
              <a:rPr lang="fr-FR" sz="2400" dirty="0"/>
              <a:t>petite herbacée </a:t>
            </a:r>
            <a:r>
              <a:rPr lang="fr-FR" sz="2400" dirty="0" smtClean="0"/>
              <a:t>commune. Capitule </a:t>
            </a:r>
            <a:r>
              <a:rPr lang="fr-FR" sz="2400" dirty="0"/>
              <a:t>solitaire à fleurs tubulées jaunes (au centre) et à fleurs ligulées blanches (en périphérie) souvent rouge à l’extrémité. Réceptacle floral bombé. Feuilles spatulées en rosette basale.</a:t>
            </a:r>
          </a:p>
          <a:p>
            <a:endParaRPr lang="fr-FR" dirty="0"/>
          </a:p>
        </p:txBody>
      </p:sp>
      <p:pic>
        <p:nvPicPr>
          <p:cNvPr id="4" name="Image 3" descr="495px-Pâquerettes.jpg"/>
          <p:cNvPicPr>
            <a:picLocks noChangeAspect="1"/>
          </p:cNvPicPr>
          <p:nvPr/>
        </p:nvPicPr>
        <p:blipFill>
          <a:blip r:embed="rId2" cstate="print"/>
          <a:stretch>
            <a:fillRect/>
          </a:stretch>
        </p:blipFill>
        <p:spPr>
          <a:xfrm>
            <a:off x="4499992" y="2924944"/>
            <a:ext cx="4248472" cy="378925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0"/>
            <a:ext cx="8229600" cy="764704"/>
          </a:xfrm>
        </p:spPr>
        <p:txBody>
          <a:bodyPr/>
          <a:lstStyle/>
          <a:p>
            <a:r>
              <a:rPr lang="fr-FR" b="1" dirty="0" smtClean="0">
                <a:solidFill>
                  <a:srgbClr val="FF0000"/>
                </a:solidFill>
              </a:rPr>
              <a:t>POLYGONACEES</a:t>
            </a:r>
            <a:endParaRPr lang="fr-FR" b="1" dirty="0">
              <a:solidFill>
                <a:srgbClr val="FF0000"/>
              </a:solidFill>
            </a:endParaRPr>
          </a:p>
        </p:txBody>
      </p:sp>
      <p:sp>
        <p:nvSpPr>
          <p:cNvPr id="3" name="Espace réservé du contenu 2"/>
          <p:cNvSpPr>
            <a:spLocks noGrp="1"/>
          </p:cNvSpPr>
          <p:nvPr>
            <p:ph idx="1"/>
          </p:nvPr>
        </p:nvSpPr>
        <p:spPr>
          <a:xfrm>
            <a:off x="457200" y="476672"/>
            <a:ext cx="8229600" cy="5649491"/>
          </a:xfrm>
        </p:spPr>
        <p:txBody>
          <a:bodyPr>
            <a:normAutofit/>
          </a:bodyPr>
          <a:lstStyle/>
          <a:p>
            <a:r>
              <a:rPr lang="fr-FR" sz="2800" dirty="0" err="1" smtClean="0">
                <a:solidFill>
                  <a:srgbClr val="0070C0"/>
                </a:solidFill>
              </a:rPr>
              <a:t>Reynoutria</a:t>
            </a:r>
            <a:r>
              <a:rPr lang="fr-FR" sz="2800" dirty="0" smtClean="0">
                <a:solidFill>
                  <a:srgbClr val="0070C0"/>
                </a:solidFill>
              </a:rPr>
              <a:t> groupe </a:t>
            </a:r>
            <a:r>
              <a:rPr lang="fr-FR" sz="2800" dirty="0" err="1" smtClean="0">
                <a:solidFill>
                  <a:srgbClr val="0070C0"/>
                </a:solidFill>
              </a:rPr>
              <a:t>japonica</a:t>
            </a:r>
            <a:r>
              <a:rPr lang="fr-FR" sz="2800" dirty="0" smtClean="0"/>
              <a:t>	(Renouée du Japon)</a:t>
            </a:r>
            <a:r>
              <a:rPr lang="fr-FR" dirty="0" smtClean="0"/>
              <a:t> : </a:t>
            </a:r>
            <a:r>
              <a:rPr lang="fr-FR" sz="2800" dirty="0" smtClean="0"/>
              <a:t>grande herbacée (pas dans Bonnier) vivace invasive qui forme des colonies denses. Tiges creuses un peu en zigzag. Grandes feuilles alternes, ovales à triangulaires à base tronquée, extrémité en pointe. Petites fleurs blanches en panicules apparaissant au niveau de l’</a:t>
            </a:r>
            <a:r>
              <a:rPr lang="fr-FR" sz="2800" dirty="0" err="1" smtClean="0"/>
              <a:t>ochréa</a:t>
            </a:r>
            <a:r>
              <a:rPr lang="fr-FR" sz="2800" dirty="0" smtClean="0"/>
              <a:t>. Introduite à l’origine pour le fourrage.</a:t>
            </a:r>
          </a:p>
          <a:p>
            <a:endParaRPr lang="fr-FR" dirty="0"/>
          </a:p>
        </p:txBody>
      </p:sp>
      <p:pic>
        <p:nvPicPr>
          <p:cNvPr id="5" name="Image 4" descr="800px-Fallopia_japonica3.jpg"/>
          <p:cNvPicPr>
            <a:picLocks noChangeAspect="1"/>
          </p:cNvPicPr>
          <p:nvPr/>
        </p:nvPicPr>
        <p:blipFill>
          <a:blip r:embed="rId2" cstate="print"/>
          <a:stretch>
            <a:fillRect/>
          </a:stretch>
        </p:blipFill>
        <p:spPr>
          <a:xfrm>
            <a:off x="3923928" y="3596578"/>
            <a:ext cx="4392488" cy="3261422"/>
          </a:xfrm>
          <a:prstGeom prst="rect">
            <a:avLst/>
          </a:prstGeom>
        </p:spPr>
      </p:pic>
      <p:pic>
        <p:nvPicPr>
          <p:cNvPr id="6" name="Image 5" descr="Reynoutria_japonica_001.jpg"/>
          <p:cNvPicPr>
            <a:picLocks noChangeAspect="1"/>
          </p:cNvPicPr>
          <p:nvPr/>
        </p:nvPicPr>
        <p:blipFill>
          <a:blip r:embed="rId3" cstate="print"/>
          <a:stretch>
            <a:fillRect/>
          </a:stretch>
        </p:blipFill>
        <p:spPr>
          <a:xfrm>
            <a:off x="0" y="3645024"/>
            <a:ext cx="4283968" cy="3212976"/>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58px-Illustration_Rumex_arifolius0_clean.jpg"/>
          <p:cNvPicPr>
            <a:picLocks noChangeAspect="1"/>
          </p:cNvPicPr>
          <p:nvPr/>
        </p:nvPicPr>
        <p:blipFill>
          <a:blip r:embed="rId2" cstate="print"/>
          <a:stretch>
            <a:fillRect/>
          </a:stretch>
        </p:blipFill>
        <p:spPr>
          <a:xfrm>
            <a:off x="6012160" y="2279659"/>
            <a:ext cx="2736304" cy="4578341"/>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POLYGONACEES</a:t>
            </a:r>
            <a:endParaRPr lang="fr-FR" b="1" dirty="0">
              <a:solidFill>
                <a:srgbClr val="FF0000"/>
              </a:solidFill>
            </a:endParaRPr>
          </a:p>
        </p:txBody>
      </p:sp>
      <p:sp>
        <p:nvSpPr>
          <p:cNvPr id="3" name="Espace réservé du contenu 2"/>
          <p:cNvSpPr>
            <a:spLocks noGrp="1"/>
          </p:cNvSpPr>
          <p:nvPr>
            <p:ph idx="1"/>
          </p:nvPr>
        </p:nvSpPr>
        <p:spPr>
          <a:xfrm>
            <a:off x="457200" y="908720"/>
            <a:ext cx="8229600" cy="5217443"/>
          </a:xfrm>
        </p:spPr>
        <p:txBody>
          <a:bodyPr/>
          <a:lstStyle/>
          <a:p>
            <a:r>
              <a:rPr lang="fr-FR" dirty="0" smtClean="0">
                <a:solidFill>
                  <a:srgbClr val="0070C0"/>
                </a:solidFill>
              </a:rPr>
              <a:t>Rumex </a:t>
            </a:r>
            <a:r>
              <a:rPr lang="fr-FR" dirty="0" err="1" smtClean="0">
                <a:solidFill>
                  <a:srgbClr val="0070C0"/>
                </a:solidFill>
              </a:rPr>
              <a:t>acetosa</a:t>
            </a:r>
            <a:r>
              <a:rPr lang="fr-FR" dirty="0" smtClean="0">
                <a:solidFill>
                  <a:srgbClr val="0070C0"/>
                </a:solidFill>
              </a:rPr>
              <a:t> </a:t>
            </a:r>
            <a:r>
              <a:rPr lang="fr-FR" dirty="0" smtClean="0"/>
              <a:t>(Oseille) : herbacée à feuille sagittée (= en pointe de flèche), astringent (acide), sépale renversés, akène à trois ailes. Comestible.</a:t>
            </a:r>
          </a:p>
          <a:p>
            <a:endParaRPr lang="fr-FR" dirty="0"/>
          </a:p>
        </p:txBody>
      </p:sp>
      <p:pic>
        <p:nvPicPr>
          <p:cNvPr id="5" name="Image 4" descr="appli-cel-img-000058472L.jpg"/>
          <p:cNvPicPr>
            <a:picLocks noChangeAspect="1"/>
          </p:cNvPicPr>
          <p:nvPr/>
        </p:nvPicPr>
        <p:blipFill>
          <a:blip r:embed="rId3" cstate="print"/>
          <a:stretch>
            <a:fillRect/>
          </a:stretch>
        </p:blipFill>
        <p:spPr>
          <a:xfrm>
            <a:off x="2760306" y="4365104"/>
            <a:ext cx="3323861" cy="2492896"/>
          </a:xfrm>
          <a:prstGeom prst="rect">
            <a:avLst/>
          </a:prstGeom>
        </p:spPr>
      </p:pic>
      <p:pic>
        <p:nvPicPr>
          <p:cNvPr id="6" name="Image 5" descr="6439.jpg"/>
          <p:cNvPicPr>
            <a:picLocks noChangeAspect="1"/>
          </p:cNvPicPr>
          <p:nvPr/>
        </p:nvPicPr>
        <p:blipFill>
          <a:blip r:embed="rId4" cstate="print"/>
          <a:stretch>
            <a:fillRect/>
          </a:stretch>
        </p:blipFill>
        <p:spPr>
          <a:xfrm>
            <a:off x="0" y="2924944"/>
            <a:ext cx="3841626" cy="288032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82px-Illustration_Ranunculus_acris0_clean.jpg"/>
          <p:cNvPicPr>
            <a:picLocks noChangeAspect="1"/>
          </p:cNvPicPr>
          <p:nvPr/>
        </p:nvPicPr>
        <p:blipFill>
          <a:blip r:embed="rId2" cstate="print"/>
          <a:stretch>
            <a:fillRect/>
          </a:stretch>
        </p:blipFill>
        <p:spPr>
          <a:xfrm>
            <a:off x="5796136" y="3125648"/>
            <a:ext cx="2376264" cy="3732352"/>
          </a:xfrm>
          <a:prstGeom prst="rect">
            <a:avLst/>
          </a:prstGeom>
        </p:spPr>
      </p:pic>
      <p:sp>
        <p:nvSpPr>
          <p:cNvPr id="2" name="Titre 1"/>
          <p:cNvSpPr>
            <a:spLocks noGrp="1"/>
          </p:cNvSpPr>
          <p:nvPr>
            <p:ph type="title"/>
          </p:nvPr>
        </p:nvSpPr>
        <p:spPr>
          <a:xfrm>
            <a:off x="457200" y="274638"/>
            <a:ext cx="8229600" cy="922114"/>
          </a:xfrm>
        </p:spPr>
        <p:txBody>
          <a:bodyPr/>
          <a:lstStyle/>
          <a:p>
            <a:r>
              <a:rPr lang="fr-FR" b="1" dirty="0" smtClean="0">
                <a:solidFill>
                  <a:srgbClr val="FF0000"/>
                </a:solidFill>
              </a:rPr>
              <a:t>RENONCULACEES</a:t>
            </a:r>
            <a:endParaRPr lang="fr-FR"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Ranunculus</a:t>
            </a:r>
            <a:r>
              <a:rPr lang="fr-FR" dirty="0" smtClean="0">
                <a:solidFill>
                  <a:srgbClr val="0070C0"/>
                </a:solidFill>
              </a:rPr>
              <a:t> </a:t>
            </a:r>
            <a:r>
              <a:rPr lang="fr-FR" dirty="0" err="1" smtClean="0">
                <a:solidFill>
                  <a:srgbClr val="0070C0"/>
                </a:solidFill>
              </a:rPr>
              <a:t>acris</a:t>
            </a:r>
            <a:r>
              <a:rPr lang="fr-FR" dirty="0" smtClean="0">
                <a:solidFill>
                  <a:srgbClr val="0070C0"/>
                </a:solidFill>
              </a:rPr>
              <a:t> </a:t>
            </a:r>
            <a:r>
              <a:rPr lang="fr-FR" dirty="0" smtClean="0"/>
              <a:t>(Renoncule ou Bouton d’Or Acre) </a:t>
            </a:r>
            <a:r>
              <a:rPr lang="fr-FR" sz="2800" dirty="0" smtClean="0"/>
              <a:t>: grand herbe, à feuille du milieu de la tige à 5-7 lobes très découpés (assez pointus, ils partent tous du même point), pédoncule non sillonné, fleur typique des bouton d’or 5S+5P+</a:t>
            </a:r>
            <a:r>
              <a:rPr lang="fr-FR" sz="2800" dirty="0" err="1" smtClean="0"/>
              <a:t>nE</a:t>
            </a:r>
            <a:r>
              <a:rPr lang="fr-FR" sz="2800" dirty="0" smtClean="0"/>
              <a:t>+</a:t>
            </a:r>
            <a:r>
              <a:rPr lang="fr-FR" sz="2800" dirty="0" err="1" smtClean="0"/>
              <a:t>nC</a:t>
            </a:r>
            <a:r>
              <a:rPr lang="fr-FR" sz="2800" dirty="0" smtClean="0"/>
              <a:t>, pétales jaune d’or, luisants.</a:t>
            </a:r>
            <a:br>
              <a:rPr lang="fr-FR" sz="2800" dirty="0" smtClean="0"/>
            </a:br>
            <a:endParaRPr lang="fr-FR" sz="2800" dirty="0" smtClean="0"/>
          </a:p>
          <a:p>
            <a:endParaRPr lang="fr-FR" dirty="0"/>
          </a:p>
        </p:txBody>
      </p:sp>
      <p:pic>
        <p:nvPicPr>
          <p:cNvPr id="5" name="Image 4" descr="800px-Ranunculus_acris_closeup.jpg"/>
          <p:cNvPicPr>
            <a:picLocks noChangeAspect="1"/>
          </p:cNvPicPr>
          <p:nvPr/>
        </p:nvPicPr>
        <p:blipFill>
          <a:blip r:embed="rId3" cstate="print"/>
          <a:stretch>
            <a:fillRect/>
          </a:stretch>
        </p:blipFill>
        <p:spPr>
          <a:xfrm>
            <a:off x="1115616" y="3753036"/>
            <a:ext cx="4139952" cy="3104964"/>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450px-Ranunculus_bulbosus.jpeg"/>
          <p:cNvPicPr>
            <a:picLocks noChangeAspect="1"/>
          </p:cNvPicPr>
          <p:nvPr/>
        </p:nvPicPr>
        <p:blipFill>
          <a:blip r:embed="rId2" cstate="print"/>
          <a:stretch>
            <a:fillRect/>
          </a:stretch>
        </p:blipFill>
        <p:spPr>
          <a:xfrm>
            <a:off x="3203848" y="3017573"/>
            <a:ext cx="2880320" cy="3840427"/>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RENONCULACEES</a:t>
            </a:r>
            <a:endParaRPr lang="fr-FR" b="1" dirty="0">
              <a:solidFill>
                <a:srgbClr val="FF0000"/>
              </a:solidFill>
            </a:endParaRPr>
          </a:p>
        </p:txBody>
      </p:sp>
      <p:sp>
        <p:nvSpPr>
          <p:cNvPr id="3" name="Espace réservé du contenu 2"/>
          <p:cNvSpPr>
            <a:spLocks noGrp="1"/>
          </p:cNvSpPr>
          <p:nvPr>
            <p:ph idx="1"/>
          </p:nvPr>
        </p:nvSpPr>
        <p:spPr>
          <a:xfrm>
            <a:off x="457200" y="764704"/>
            <a:ext cx="8229600" cy="5361459"/>
          </a:xfrm>
        </p:spPr>
        <p:txBody>
          <a:bodyPr>
            <a:normAutofit/>
          </a:bodyPr>
          <a:lstStyle/>
          <a:p>
            <a:r>
              <a:rPr lang="fr-FR" dirty="0" err="1" smtClean="0">
                <a:solidFill>
                  <a:srgbClr val="0070C0"/>
                </a:solidFill>
              </a:rPr>
              <a:t>Ranunculus</a:t>
            </a:r>
            <a:r>
              <a:rPr lang="fr-FR" dirty="0" smtClean="0">
                <a:solidFill>
                  <a:srgbClr val="0070C0"/>
                </a:solidFill>
              </a:rPr>
              <a:t> </a:t>
            </a:r>
            <a:r>
              <a:rPr lang="fr-FR" dirty="0" err="1" smtClean="0">
                <a:solidFill>
                  <a:srgbClr val="0070C0"/>
                </a:solidFill>
              </a:rPr>
              <a:t>bulbosus</a:t>
            </a:r>
            <a:r>
              <a:rPr lang="fr-FR" dirty="0" smtClean="0">
                <a:solidFill>
                  <a:srgbClr val="0070C0"/>
                </a:solidFill>
              </a:rPr>
              <a:t> </a:t>
            </a:r>
            <a:r>
              <a:rPr lang="fr-FR" dirty="0" smtClean="0"/>
              <a:t>(Renoncule ou Bouton d’Or ) :</a:t>
            </a:r>
            <a:r>
              <a:rPr lang="fr-FR" sz="2800" dirty="0" smtClean="0"/>
              <a:t> Bulbeux : herbacée, bulbeuse à la base, sépales réfléchis (= replié vers le bas), pédoncule floral sillonné, feuille du milieu de la tige à lobes découpés, lobe terminal </a:t>
            </a:r>
            <a:r>
              <a:rPr lang="fr-FR" sz="2800" dirty="0" err="1" smtClean="0"/>
              <a:t>pétiolulé</a:t>
            </a:r>
            <a:r>
              <a:rPr lang="fr-FR" sz="2800" dirty="0" smtClean="0"/>
              <a:t> (= « pétiole » du lobe terminal).</a:t>
            </a:r>
          </a:p>
          <a:p>
            <a:endParaRPr lang="fr-F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reeping_buttercup_during_the_Spring.jpg"/>
          <p:cNvPicPr>
            <a:picLocks noChangeAspect="1"/>
          </p:cNvPicPr>
          <p:nvPr/>
        </p:nvPicPr>
        <p:blipFill>
          <a:blip r:embed="rId2" cstate="print"/>
          <a:stretch>
            <a:fillRect/>
          </a:stretch>
        </p:blipFill>
        <p:spPr>
          <a:xfrm>
            <a:off x="3275856" y="3933056"/>
            <a:ext cx="4588147" cy="2924944"/>
          </a:xfrm>
          <a:prstGeom prst="rect">
            <a:avLst/>
          </a:prstGeom>
        </p:spPr>
      </p:pic>
      <p:pic>
        <p:nvPicPr>
          <p:cNvPr id="4" name="Image 3" descr="364px-Cleaned-Illustration_Ranunculus_repens.jpg"/>
          <p:cNvPicPr>
            <a:picLocks noChangeAspect="1"/>
          </p:cNvPicPr>
          <p:nvPr/>
        </p:nvPicPr>
        <p:blipFill>
          <a:blip r:embed="rId3" cstate="print"/>
          <a:stretch>
            <a:fillRect/>
          </a:stretch>
        </p:blipFill>
        <p:spPr>
          <a:xfrm>
            <a:off x="6876255" y="3119959"/>
            <a:ext cx="2267745" cy="3738041"/>
          </a:xfrm>
          <a:prstGeom prst="rect">
            <a:avLst/>
          </a:prstGeom>
        </p:spPr>
      </p:pic>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RENONCULACEES</a:t>
            </a:r>
            <a:endParaRPr lang="fr-FR" dirty="0"/>
          </a:p>
        </p:txBody>
      </p:sp>
      <p:sp>
        <p:nvSpPr>
          <p:cNvPr id="3" name="Espace réservé du contenu 2"/>
          <p:cNvSpPr>
            <a:spLocks noGrp="1"/>
          </p:cNvSpPr>
          <p:nvPr>
            <p:ph idx="1"/>
          </p:nvPr>
        </p:nvSpPr>
        <p:spPr>
          <a:xfrm>
            <a:off x="457200" y="1052736"/>
            <a:ext cx="8229600" cy="5073427"/>
          </a:xfrm>
        </p:spPr>
        <p:txBody>
          <a:bodyPr/>
          <a:lstStyle/>
          <a:p>
            <a:r>
              <a:rPr lang="fr-FR" dirty="0" err="1" smtClean="0">
                <a:solidFill>
                  <a:srgbClr val="0070C0"/>
                </a:solidFill>
              </a:rPr>
              <a:t>Ranunculus</a:t>
            </a:r>
            <a:r>
              <a:rPr lang="fr-FR" dirty="0" smtClean="0">
                <a:solidFill>
                  <a:srgbClr val="0070C0"/>
                </a:solidFill>
              </a:rPr>
              <a:t> repens</a:t>
            </a:r>
            <a:r>
              <a:rPr lang="fr-FR" dirty="0" smtClean="0"/>
              <a:t>	(Renoncule ou Bouton d’Or) : </a:t>
            </a:r>
            <a:r>
              <a:rPr lang="fr-FR" sz="2800" dirty="0" smtClean="0"/>
              <a:t>Rampant : émet des stolons (radicant = qui s’enracinent), feuilles du milieu de la tige à lobes découpés, lobe terminal </a:t>
            </a:r>
            <a:r>
              <a:rPr lang="fr-FR" sz="2800" dirty="0" err="1" smtClean="0"/>
              <a:t>pétiolulé</a:t>
            </a:r>
            <a:r>
              <a:rPr lang="fr-FR" sz="2800" dirty="0" smtClean="0"/>
              <a:t> (= avec un pétiole), feuille comme « composée » de 3 folioles, ni sépales réfléchi, ni bulbe, ni pédoncule sillonné.</a:t>
            </a:r>
          </a:p>
          <a:p>
            <a:endParaRPr lang="fr-FR" sz="2800" dirty="0"/>
          </a:p>
        </p:txBody>
      </p:sp>
      <p:pic>
        <p:nvPicPr>
          <p:cNvPr id="5" name="Image 4" descr="800px-Ranunculus_repens(02).jpg"/>
          <p:cNvPicPr>
            <a:picLocks noChangeAspect="1"/>
          </p:cNvPicPr>
          <p:nvPr/>
        </p:nvPicPr>
        <p:blipFill>
          <a:blip r:embed="rId4" cstate="print"/>
          <a:stretch>
            <a:fillRect/>
          </a:stretch>
        </p:blipFill>
        <p:spPr>
          <a:xfrm>
            <a:off x="0" y="3861048"/>
            <a:ext cx="3995936" cy="2996952"/>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normAutofit/>
          </a:bodyPr>
          <a:lstStyle/>
          <a:p>
            <a:r>
              <a:rPr lang="fr-FR" b="1" dirty="0" smtClean="0">
                <a:solidFill>
                  <a:srgbClr val="FF0000"/>
                </a:solidFill>
              </a:rPr>
              <a:t>ROSACEES</a:t>
            </a:r>
            <a:endParaRPr lang="fr-FR" dirty="0">
              <a:solidFill>
                <a:srgbClr val="FF0000"/>
              </a:solidFill>
            </a:endParaRPr>
          </a:p>
        </p:txBody>
      </p:sp>
      <p:sp>
        <p:nvSpPr>
          <p:cNvPr id="3" name="Espace réservé du contenu 2"/>
          <p:cNvSpPr>
            <a:spLocks noGrp="1"/>
          </p:cNvSpPr>
          <p:nvPr>
            <p:ph idx="1"/>
          </p:nvPr>
        </p:nvSpPr>
        <p:spPr>
          <a:xfrm>
            <a:off x="457200" y="908720"/>
            <a:ext cx="8229600" cy="5217443"/>
          </a:xfrm>
        </p:spPr>
        <p:txBody>
          <a:bodyPr/>
          <a:lstStyle/>
          <a:p>
            <a:r>
              <a:rPr lang="fr-FR" dirty="0" smtClean="0">
                <a:solidFill>
                  <a:srgbClr val="0070C0"/>
                </a:solidFill>
              </a:rPr>
              <a:t>Crataegus </a:t>
            </a:r>
            <a:r>
              <a:rPr lang="fr-FR" dirty="0" err="1" smtClean="0">
                <a:solidFill>
                  <a:srgbClr val="0070C0"/>
                </a:solidFill>
              </a:rPr>
              <a:t>monogyna</a:t>
            </a:r>
            <a:r>
              <a:rPr lang="fr-FR" dirty="0" smtClean="0">
                <a:solidFill>
                  <a:srgbClr val="0070C0"/>
                </a:solidFill>
              </a:rPr>
              <a:t> </a:t>
            </a:r>
            <a:r>
              <a:rPr lang="fr-FR" dirty="0" smtClean="0"/>
              <a:t>(Aubépine) :</a:t>
            </a:r>
            <a:r>
              <a:rPr lang="fr-FR" sz="2800" dirty="0" smtClean="0"/>
              <a:t> arbuste ou petit arbre un peu épineux, feuille en éventail à 3-5 lobes échancrés et dentés au sommet, inflorescence en corymbe, petit fruit charnu rouge foncé (= cenelle).</a:t>
            </a:r>
          </a:p>
          <a:p>
            <a:endParaRPr lang="fr-FR" sz="2800" dirty="0" smtClean="0"/>
          </a:p>
          <a:p>
            <a:endParaRPr lang="fr-FR" dirty="0"/>
          </a:p>
        </p:txBody>
      </p:sp>
      <p:pic>
        <p:nvPicPr>
          <p:cNvPr id="4" name="Image 3" descr="Crataegus monogyna.jpg"/>
          <p:cNvPicPr>
            <a:picLocks noChangeAspect="1"/>
          </p:cNvPicPr>
          <p:nvPr/>
        </p:nvPicPr>
        <p:blipFill>
          <a:blip r:embed="rId2" cstate="print"/>
          <a:stretch>
            <a:fillRect/>
          </a:stretch>
        </p:blipFill>
        <p:spPr>
          <a:xfrm>
            <a:off x="0" y="3132752"/>
            <a:ext cx="3923928" cy="3725248"/>
          </a:xfrm>
          <a:prstGeom prst="rect">
            <a:avLst/>
          </a:prstGeom>
        </p:spPr>
      </p:pic>
      <p:pic>
        <p:nvPicPr>
          <p:cNvPr id="5" name="Image 4" descr="Crataegus-monogyna.JPG"/>
          <p:cNvPicPr>
            <a:picLocks noChangeAspect="1"/>
          </p:cNvPicPr>
          <p:nvPr/>
        </p:nvPicPr>
        <p:blipFill>
          <a:blip r:embed="rId3" cstate="print"/>
          <a:stretch>
            <a:fillRect/>
          </a:stretch>
        </p:blipFill>
        <p:spPr>
          <a:xfrm>
            <a:off x="3995936" y="3320988"/>
            <a:ext cx="4716016" cy="3537012"/>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ROSACEES</a:t>
            </a:r>
            <a:endParaRPr lang="fr-FR" dirty="0"/>
          </a:p>
        </p:txBody>
      </p:sp>
      <p:sp>
        <p:nvSpPr>
          <p:cNvPr id="3" name="Espace réservé du contenu 2"/>
          <p:cNvSpPr>
            <a:spLocks noGrp="1"/>
          </p:cNvSpPr>
          <p:nvPr>
            <p:ph idx="1"/>
          </p:nvPr>
        </p:nvSpPr>
        <p:spPr>
          <a:xfrm>
            <a:off x="457200" y="908720"/>
            <a:ext cx="8229600" cy="5217443"/>
          </a:xfrm>
        </p:spPr>
        <p:txBody>
          <a:bodyPr>
            <a:normAutofit/>
          </a:bodyPr>
          <a:lstStyle/>
          <a:p>
            <a:r>
              <a:rPr lang="fr-FR" dirty="0" err="1" smtClean="0">
                <a:solidFill>
                  <a:srgbClr val="0070C0"/>
                </a:solidFill>
              </a:rPr>
              <a:t>Potentilla</a:t>
            </a:r>
            <a:r>
              <a:rPr lang="fr-FR" dirty="0" smtClean="0">
                <a:solidFill>
                  <a:srgbClr val="0070C0"/>
                </a:solidFill>
              </a:rPr>
              <a:t> </a:t>
            </a:r>
            <a:r>
              <a:rPr lang="fr-FR" dirty="0" err="1" smtClean="0">
                <a:solidFill>
                  <a:srgbClr val="0070C0"/>
                </a:solidFill>
              </a:rPr>
              <a:t>argentea</a:t>
            </a:r>
            <a:r>
              <a:rPr lang="fr-FR" dirty="0" smtClean="0"/>
              <a:t>	(Potentille Argentée ): </a:t>
            </a:r>
            <a:r>
              <a:rPr lang="fr-FR" sz="2800" dirty="0" smtClean="0"/>
              <a:t>herbe dressée à feuilles à 5 (7) folioles inégales et irrégulièrement dentées, vertes foncées dessus, blanche velues dessous, petite fleur, pétales jaunes égalant le calice, (fleur typique des potentilles avec calice et calicule, 10S+5P+</a:t>
            </a:r>
            <a:r>
              <a:rPr lang="fr-FR" sz="2800" dirty="0" err="1" smtClean="0"/>
              <a:t>nE</a:t>
            </a:r>
            <a:r>
              <a:rPr lang="fr-FR" sz="2800" dirty="0" smtClean="0"/>
              <a:t>+</a:t>
            </a:r>
            <a:r>
              <a:rPr lang="fr-FR" sz="2800" dirty="0" err="1" smtClean="0"/>
              <a:t>nC</a:t>
            </a:r>
            <a:r>
              <a:rPr lang="fr-FR" sz="2800" dirty="0" smtClean="0"/>
              <a:t>). </a:t>
            </a:r>
          </a:p>
          <a:p>
            <a:endParaRPr lang="fr-FR" sz="2800" dirty="0" smtClean="0"/>
          </a:p>
          <a:p>
            <a:endParaRPr lang="fr-FR" dirty="0"/>
          </a:p>
        </p:txBody>
      </p:sp>
      <p:pic>
        <p:nvPicPr>
          <p:cNvPr id="4" name="Image 3" descr="376px-Potentilla_argentea1_eF.jpg"/>
          <p:cNvPicPr>
            <a:picLocks noChangeAspect="1"/>
          </p:cNvPicPr>
          <p:nvPr/>
        </p:nvPicPr>
        <p:blipFill>
          <a:blip r:embed="rId2" cstate="print"/>
          <a:stretch>
            <a:fillRect/>
          </a:stretch>
        </p:blipFill>
        <p:spPr>
          <a:xfrm>
            <a:off x="5796136" y="3187125"/>
            <a:ext cx="3096344" cy="367087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0"/>
            <a:ext cx="8229600" cy="706090"/>
          </a:xfrm>
        </p:spPr>
        <p:txBody>
          <a:bodyPr>
            <a:normAutofit fontScale="90000"/>
          </a:bodyPr>
          <a:lstStyle/>
          <a:p>
            <a:r>
              <a:rPr lang="fr-FR" b="1" dirty="0" smtClean="0">
                <a:solidFill>
                  <a:srgbClr val="FF0000"/>
                </a:solidFill>
              </a:rPr>
              <a:t>ROSACEES</a:t>
            </a:r>
            <a:endParaRPr lang="fr-FR" dirty="0"/>
          </a:p>
        </p:txBody>
      </p:sp>
      <p:sp>
        <p:nvSpPr>
          <p:cNvPr id="3" name="Espace réservé du contenu 2"/>
          <p:cNvSpPr>
            <a:spLocks noGrp="1"/>
          </p:cNvSpPr>
          <p:nvPr>
            <p:ph idx="1"/>
          </p:nvPr>
        </p:nvSpPr>
        <p:spPr>
          <a:xfrm>
            <a:off x="457200" y="548680"/>
            <a:ext cx="8229600" cy="5577483"/>
          </a:xfrm>
        </p:spPr>
        <p:txBody>
          <a:bodyPr/>
          <a:lstStyle/>
          <a:p>
            <a:r>
              <a:rPr lang="fr-FR" sz="2800" dirty="0" err="1" smtClean="0">
                <a:solidFill>
                  <a:srgbClr val="0070C0"/>
                </a:solidFill>
              </a:rPr>
              <a:t>Potentilla</a:t>
            </a:r>
            <a:r>
              <a:rPr lang="fr-FR" sz="2800" dirty="0" smtClean="0">
                <a:solidFill>
                  <a:srgbClr val="0070C0"/>
                </a:solidFill>
              </a:rPr>
              <a:t> </a:t>
            </a:r>
            <a:r>
              <a:rPr lang="fr-FR" sz="2800" dirty="0" err="1" smtClean="0">
                <a:solidFill>
                  <a:srgbClr val="0070C0"/>
                </a:solidFill>
              </a:rPr>
              <a:t>neumanniana</a:t>
            </a:r>
            <a:r>
              <a:rPr lang="fr-FR" sz="2800" dirty="0" smtClean="0">
                <a:solidFill>
                  <a:srgbClr val="0070C0"/>
                </a:solidFill>
              </a:rPr>
              <a:t> </a:t>
            </a:r>
            <a:r>
              <a:rPr lang="fr-FR" sz="2800" dirty="0" smtClean="0"/>
              <a:t>(Potentille Printanière)</a:t>
            </a:r>
            <a:r>
              <a:rPr lang="fr-FR" dirty="0" smtClean="0"/>
              <a:t> :</a:t>
            </a:r>
            <a:r>
              <a:rPr lang="fr-FR" sz="2800" dirty="0" smtClean="0"/>
              <a:t> petite herbacée (</a:t>
            </a:r>
            <a:r>
              <a:rPr lang="fr-FR" sz="2800" i="1" dirty="0" err="1" smtClean="0"/>
              <a:t>Potentilla</a:t>
            </a:r>
            <a:r>
              <a:rPr lang="fr-FR" sz="2800" i="1" dirty="0" smtClean="0"/>
              <a:t> </a:t>
            </a:r>
            <a:r>
              <a:rPr lang="fr-FR" sz="2800" i="1" dirty="0" err="1" smtClean="0"/>
              <a:t>verna</a:t>
            </a:r>
            <a:r>
              <a:rPr lang="fr-FR" sz="2800" dirty="0" smtClean="0"/>
              <a:t>) basse ou à peine dressée, velue, rameaux étalés et radicant (= émettant des racines), feuille à 5-7 folioles dentées dans leur partie supérieure, stipules étroits, feuilles supérieures trifoliolées, sessiles, 10S+5P(jaunes)+</a:t>
            </a:r>
            <a:r>
              <a:rPr lang="fr-FR" sz="2800" dirty="0" err="1" smtClean="0"/>
              <a:t>nE</a:t>
            </a:r>
            <a:r>
              <a:rPr lang="fr-FR" sz="2800" dirty="0" smtClean="0"/>
              <a:t>+</a:t>
            </a:r>
            <a:r>
              <a:rPr lang="fr-FR" sz="2800" dirty="0" err="1" smtClean="0"/>
              <a:t>nC</a:t>
            </a:r>
            <a:r>
              <a:rPr lang="fr-FR" sz="2800" dirty="0" smtClean="0"/>
              <a:t> (présence d’un calice et d’un calicule).</a:t>
            </a:r>
          </a:p>
          <a:p>
            <a:endParaRPr lang="fr-FR" dirty="0"/>
          </a:p>
        </p:txBody>
      </p:sp>
      <p:pic>
        <p:nvPicPr>
          <p:cNvPr id="4" name="Image 3" descr="800px-Potentilla_neumanniana1.jpg"/>
          <p:cNvPicPr>
            <a:picLocks noChangeAspect="1"/>
          </p:cNvPicPr>
          <p:nvPr/>
        </p:nvPicPr>
        <p:blipFill>
          <a:blip r:embed="rId2" cstate="print"/>
          <a:stretch>
            <a:fillRect/>
          </a:stretch>
        </p:blipFill>
        <p:spPr>
          <a:xfrm>
            <a:off x="0" y="3699030"/>
            <a:ext cx="4211960" cy="3158970"/>
          </a:xfrm>
          <a:prstGeom prst="rect">
            <a:avLst/>
          </a:prstGeom>
        </p:spPr>
      </p:pic>
      <p:pic>
        <p:nvPicPr>
          <p:cNvPr id="5" name="Image 4" descr="Potentilla_neumanniana_1.jpg"/>
          <p:cNvPicPr>
            <a:picLocks noChangeAspect="1"/>
          </p:cNvPicPr>
          <p:nvPr/>
        </p:nvPicPr>
        <p:blipFill>
          <a:blip r:embed="rId3" cstate="print"/>
          <a:stretch>
            <a:fillRect/>
          </a:stretch>
        </p:blipFill>
        <p:spPr>
          <a:xfrm>
            <a:off x="4355976" y="3753036"/>
            <a:ext cx="4139952" cy="3104964"/>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Prunus_spinosa_heavy_with_sloes.jpg"/>
          <p:cNvPicPr>
            <a:picLocks noChangeAspect="1"/>
          </p:cNvPicPr>
          <p:nvPr/>
        </p:nvPicPr>
        <p:blipFill>
          <a:blip r:embed="rId2" cstate="print"/>
          <a:stretch>
            <a:fillRect/>
          </a:stretch>
        </p:blipFill>
        <p:spPr>
          <a:xfrm>
            <a:off x="1691680" y="3501007"/>
            <a:ext cx="3024336" cy="3356993"/>
          </a:xfrm>
          <a:prstGeom prst="rect">
            <a:avLst/>
          </a:prstGeom>
        </p:spPr>
      </p:pic>
      <p:pic>
        <p:nvPicPr>
          <p:cNvPr id="4" name="Image 3" descr="Illustration_Prunus_spinosa1.jpg"/>
          <p:cNvPicPr>
            <a:picLocks noChangeAspect="1"/>
          </p:cNvPicPr>
          <p:nvPr/>
        </p:nvPicPr>
        <p:blipFill>
          <a:blip r:embed="rId3" cstate="print"/>
          <a:stretch>
            <a:fillRect/>
          </a:stretch>
        </p:blipFill>
        <p:spPr>
          <a:xfrm>
            <a:off x="6695728" y="2771918"/>
            <a:ext cx="2448272" cy="4086082"/>
          </a:xfrm>
          <a:prstGeom prst="rect">
            <a:avLst/>
          </a:prstGeom>
        </p:spPr>
      </p:pic>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ROSACEES</a:t>
            </a:r>
            <a:endParaRPr lang="fr-FR" dirty="0"/>
          </a:p>
        </p:txBody>
      </p:sp>
      <p:sp>
        <p:nvSpPr>
          <p:cNvPr id="3" name="Espace réservé du contenu 2"/>
          <p:cNvSpPr>
            <a:spLocks noGrp="1"/>
          </p:cNvSpPr>
          <p:nvPr>
            <p:ph idx="1"/>
          </p:nvPr>
        </p:nvSpPr>
        <p:spPr>
          <a:xfrm>
            <a:off x="457200" y="836712"/>
            <a:ext cx="8229600" cy="5289451"/>
          </a:xfrm>
        </p:spPr>
        <p:txBody>
          <a:bodyPr/>
          <a:lstStyle/>
          <a:p>
            <a:r>
              <a:rPr lang="fr-FR" dirty="0" smtClean="0">
                <a:solidFill>
                  <a:srgbClr val="0070C0"/>
                </a:solidFill>
              </a:rPr>
              <a:t>Prunus </a:t>
            </a:r>
            <a:r>
              <a:rPr lang="fr-FR" dirty="0" err="1" smtClean="0">
                <a:solidFill>
                  <a:srgbClr val="0070C0"/>
                </a:solidFill>
              </a:rPr>
              <a:t>spinosa</a:t>
            </a:r>
            <a:r>
              <a:rPr lang="fr-FR" dirty="0" smtClean="0">
                <a:solidFill>
                  <a:srgbClr val="0070C0"/>
                </a:solidFill>
              </a:rPr>
              <a:t> </a:t>
            </a:r>
            <a:r>
              <a:rPr lang="fr-FR" dirty="0" smtClean="0"/>
              <a:t>(Prunellier ou Epine Noire) : </a:t>
            </a:r>
            <a:r>
              <a:rPr lang="fr-FR" sz="2800" dirty="0" smtClean="0"/>
              <a:t>arbrisseau épineux (= rameaux des années précédentes pointus à l’extrémité), petites feuilles alternes, ovales et peu large, finement denticulées, fleur courtement pédonculée, fruit = petite drupe sombre (la prunelle, comestible quand blette). </a:t>
            </a:r>
          </a:p>
          <a:p>
            <a:endParaRPr lang="fr-FR"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82px-Rubus_arcticus.jpg"/>
          <p:cNvPicPr>
            <a:picLocks noChangeAspect="1"/>
          </p:cNvPicPr>
          <p:nvPr/>
        </p:nvPicPr>
        <p:blipFill>
          <a:blip r:embed="rId2" cstate="print"/>
          <a:stretch>
            <a:fillRect/>
          </a:stretch>
        </p:blipFill>
        <p:spPr>
          <a:xfrm>
            <a:off x="1115616" y="3501008"/>
            <a:ext cx="2140853" cy="3356992"/>
          </a:xfrm>
          <a:prstGeom prst="rect">
            <a:avLst/>
          </a:prstGeom>
        </p:spPr>
      </p:pic>
      <p:sp>
        <p:nvSpPr>
          <p:cNvPr id="2" name="Titre 1"/>
          <p:cNvSpPr>
            <a:spLocks noGrp="1"/>
          </p:cNvSpPr>
          <p:nvPr>
            <p:ph type="title"/>
          </p:nvPr>
        </p:nvSpPr>
        <p:spPr>
          <a:xfrm>
            <a:off x="457200" y="274638"/>
            <a:ext cx="8229600" cy="706090"/>
          </a:xfrm>
        </p:spPr>
        <p:txBody>
          <a:bodyPr>
            <a:normAutofit fontScale="90000"/>
          </a:bodyPr>
          <a:lstStyle/>
          <a:p>
            <a:r>
              <a:rPr lang="fr-FR" b="1" dirty="0" smtClean="0">
                <a:solidFill>
                  <a:srgbClr val="FF0000"/>
                </a:solidFill>
              </a:rPr>
              <a:t>ROSACEES</a:t>
            </a:r>
            <a:endParaRPr lang="fr-FR" dirty="0"/>
          </a:p>
        </p:txBody>
      </p:sp>
      <p:sp>
        <p:nvSpPr>
          <p:cNvPr id="3" name="Espace réservé du contenu 2"/>
          <p:cNvSpPr>
            <a:spLocks noGrp="1"/>
          </p:cNvSpPr>
          <p:nvPr>
            <p:ph idx="1"/>
          </p:nvPr>
        </p:nvSpPr>
        <p:spPr>
          <a:xfrm>
            <a:off x="457200" y="980728"/>
            <a:ext cx="8229600" cy="5145435"/>
          </a:xfrm>
        </p:spPr>
        <p:txBody>
          <a:bodyPr/>
          <a:lstStyle/>
          <a:p>
            <a:r>
              <a:rPr lang="fr-FR" sz="2800" dirty="0" err="1" smtClean="0">
                <a:solidFill>
                  <a:srgbClr val="0070C0"/>
                </a:solidFill>
              </a:rPr>
              <a:t>Rubus</a:t>
            </a:r>
            <a:r>
              <a:rPr lang="fr-FR" sz="2800" dirty="0" smtClean="0">
                <a:solidFill>
                  <a:srgbClr val="0070C0"/>
                </a:solidFill>
              </a:rPr>
              <a:t> section </a:t>
            </a:r>
            <a:r>
              <a:rPr lang="fr-FR" sz="2800" dirty="0" err="1" smtClean="0">
                <a:solidFill>
                  <a:srgbClr val="0070C0"/>
                </a:solidFill>
              </a:rPr>
              <a:t>Rubus</a:t>
            </a:r>
            <a:r>
              <a:rPr lang="fr-FR" sz="2800" dirty="0" smtClean="0">
                <a:solidFill>
                  <a:srgbClr val="0070C0"/>
                </a:solidFill>
              </a:rPr>
              <a:t> </a:t>
            </a:r>
            <a:r>
              <a:rPr lang="fr-FR" sz="2800" dirty="0" smtClean="0"/>
              <a:t>(Ronce Commune) </a:t>
            </a:r>
            <a:r>
              <a:rPr lang="fr-FR" dirty="0" smtClean="0"/>
              <a:t>: </a:t>
            </a:r>
            <a:r>
              <a:rPr lang="fr-FR" sz="2400" dirty="0" smtClean="0"/>
              <a:t>arbrisseau, Sarmenteux (= à long rameaux type Rosa ou vigne), envahissant, très épineux, feuilles composées (3-5 folioles), piquantes, fleurs blanches, fruit = mûre sauvage (</a:t>
            </a:r>
            <a:r>
              <a:rPr lang="fr-FR" sz="2400" dirty="0" err="1" smtClean="0"/>
              <a:t>indrupéolescence</a:t>
            </a:r>
            <a:r>
              <a:rPr lang="fr-FR" sz="2400" dirty="0" smtClean="0"/>
              <a:t> (ou </a:t>
            </a:r>
            <a:r>
              <a:rPr lang="fr-FR" sz="2400" dirty="0" err="1" smtClean="0"/>
              <a:t>polydrupe</a:t>
            </a:r>
            <a:r>
              <a:rPr lang="fr-FR" sz="2400" dirty="0" smtClean="0"/>
              <a:t>) = ensemble de drupes). Groupe extrêmement variable dont plus de 2000 sous espèces, variétés ou formes ont été (abusivement) décrites.</a:t>
            </a:r>
          </a:p>
          <a:p>
            <a:endParaRPr lang="fr-FR" sz="2400" dirty="0" smtClean="0"/>
          </a:p>
          <a:p>
            <a:endParaRPr lang="fr-FR" dirty="0"/>
          </a:p>
        </p:txBody>
      </p:sp>
      <p:pic>
        <p:nvPicPr>
          <p:cNvPr id="5" name="Image 4" descr="rubus_apetalus_1tlb_reference.jpg"/>
          <p:cNvPicPr>
            <a:picLocks noChangeAspect="1"/>
          </p:cNvPicPr>
          <p:nvPr/>
        </p:nvPicPr>
        <p:blipFill>
          <a:blip r:embed="rId3" cstate="print"/>
          <a:stretch>
            <a:fillRect/>
          </a:stretch>
        </p:blipFill>
        <p:spPr>
          <a:xfrm>
            <a:off x="4067944" y="3717032"/>
            <a:ext cx="4711452" cy="314096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FF0000"/>
                </a:solidFill>
              </a:rPr>
              <a:t>Astéracées</a:t>
            </a:r>
            <a:endParaRPr lang="fr-FR" b="1" dirty="0">
              <a:solidFill>
                <a:srgbClr val="FF0000"/>
              </a:solidFill>
            </a:endParaRPr>
          </a:p>
        </p:txBody>
      </p:sp>
      <p:sp>
        <p:nvSpPr>
          <p:cNvPr id="3" name="Espace réservé du contenu 2"/>
          <p:cNvSpPr>
            <a:spLocks noGrp="1"/>
          </p:cNvSpPr>
          <p:nvPr>
            <p:ph idx="1"/>
          </p:nvPr>
        </p:nvSpPr>
        <p:spPr/>
        <p:txBody>
          <a:bodyPr>
            <a:normAutofit/>
          </a:bodyPr>
          <a:lstStyle/>
          <a:p>
            <a:r>
              <a:rPr lang="fr-FR" dirty="0" err="1">
                <a:solidFill>
                  <a:srgbClr val="0070C0"/>
                </a:solidFill>
              </a:rPr>
              <a:t>Leucanthemum</a:t>
            </a:r>
            <a:r>
              <a:rPr lang="fr-FR" dirty="0">
                <a:solidFill>
                  <a:srgbClr val="0070C0"/>
                </a:solidFill>
              </a:rPr>
              <a:t> </a:t>
            </a:r>
            <a:r>
              <a:rPr lang="fr-FR" dirty="0" err="1" smtClean="0">
                <a:solidFill>
                  <a:srgbClr val="0070C0"/>
                </a:solidFill>
              </a:rPr>
              <a:t>vulgare</a:t>
            </a:r>
            <a:r>
              <a:rPr lang="fr-FR" dirty="0" smtClean="0">
                <a:solidFill>
                  <a:srgbClr val="0070C0"/>
                </a:solidFill>
              </a:rPr>
              <a:t> </a:t>
            </a:r>
            <a:r>
              <a:rPr lang="fr-FR" dirty="0" smtClean="0"/>
              <a:t>(Marguerite</a:t>
            </a:r>
            <a:r>
              <a:rPr lang="fr-FR" dirty="0"/>
              <a:t> </a:t>
            </a:r>
            <a:r>
              <a:rPr lang="fr-FR" dirty="0" smtClean="0"/>
              <a:t>) </a:t>
            </a:r>
            <a:r>
              <a:rPr lang="fr-FR" dirty="0"/>
              <a:t>: </a:t>
            </a:r>
            <a:r>
              <a:rPr lang="fr-FR" sz="2400" dirty="0"/>
              <a:t>herbe moyenne à </a:t>
            </a:r>
            <a:r>
              <a:rPr lang="fr-FR" sz="2400" dirty="0" smtClean="0"/>
              <a:t>feuilles spatulées </a:t>
            </a:r>
            <a:r>
              <a:rPr lang="fr-FR" sz="2400" dirty="0"/>
              <a:t>à la base, les caulinaires plus ovales, </a:t>
            </a:r>
            <a:r>
              <a:rPr lang="fr-FR" sz="2400" dirty="0" smtClean="0"/>
              <a:t>dentées</a:t>
            </a:r>
            <a:r>
              <a:rPr lang="fr-FR" sz="2400" dirty="0"/>
              <a:t>. Tiges ne portant qu’un gros capitule </a:t>
            </a:r>
            <a:r>
              <a:rPr lang="fr-FR" sz="2400" dirty="0" smtClean="0"/>
              <a:t>de </a:t>
            </a:r>
            <a:r>
              <a:rPr lang="fr-FR" sz="2400" dirty="0"/>
              <a:t>fleurs ligulées à corolle blanche en </a:t>
            </a:r>
            <a:r>
              <a:rPr lang="fr-FR" sz="2400" dirty="0" smtClean="0"/>
              <a:t>périphérie </a:t>
            </a:r>
            <a:r>
              <a:rPr lang="fr-FR" sz="2400" dirty="0"/>
              <a:t>et tubulées à corolle jaune au </a:t>
            </a:r>
            <a:r>
              <a:rPr lang="fr-FR" sz="2400" dirty="0" smtClean="0"/>
              <a:t>centre.</a:t>
            </a:r>
          </a:p>
          <a:p>
            <a:endParaRPr lang="fr-FR" sz="2400" dirty="0"/>
          </a:p>
        </p:txBody>
      </p:sp>
      <p:pic>
        <p:nvPicPr>
          <p:cNvPr id="4" name="Image 3" descr="800px-Leucanthemum-vulgare_crop.jpg"/>
          <p:cNvPicPr>
            <a:picLocks noChangeAspect="1"/>
          </p:cNvPicPr>
          <p:nvPr/>
        </p:nvPicPr>
        <p:blipFill>
          <a:blip r:embed="rId2" cstate="print"/>
          <a:stretch>
            <a:fillRect/>
          </a:stretch>
        </p:blipFill>
        <p:spPr>
          <a:xfrm>
            <a:off x="323528" y="3573016"/>
            <a:ext cx="4089648" cy="3067236"/>
          </a:xfrm>
          <a:prstGeom prst="rect">
            <a:avLst/>
          </a:prstGeom>
        </p:spPr>
      </p:pic>
      <p:pic>
        <p:nvPicPr>
          <p:cNvPr id="5" name="Image 4" descr="800px-Marguerite.jpg"/>
          <p:cNvPicPr>
            <a:picLocks noChangeAspect="1"/>
          </p:cNvPicPr>
          <p:nvPr/>
        </p:nvPicPr>
        <p:blipFill>
          <a:blip r:embed="rId3" cstate="print"/>
          <a:stretch>
            <a:fillRect/>
          </a:stretch>
        </p:blipFill>
        <p:spPr>
          <a:xfrm>
            <a:off x="4572000" y="3573016"/>
            <a:ext cx="4064000" cy="30480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Sanguisorba_minor2.jpg"/>
          <p:cNvPicPr>
            <a:picLocks noChangeAspect="1"/>
          </p:cNvPicPr>
          <p:nvPr/>
        </p:nvPicPr>
        <p:blipFill>
          <a:blip r:embed="rId2" cstate="print"/>
          <a:stretch>
            <a:fillRect/>
          </a:stretch>
        </p:blipFill>
        <p:spPr>
          <a:xfrm>
            <a:off x="6372200" y="3573016"/>
            <a:ext cx="2492952" cy="3284984"/>
          </a:xfrm>
          <a:prstGeom prst="rect">
            <a:avLst/>
          </a:prstGeom>
        </p:spPr>
      </p:pic>
      <p:pic>
        <p:nvPicPr>
          <p:cNvPr id="4" name="Image 3" descr="369px-Illustration_Sanguisorba_minor0.jpg"/>
          <p:cNvPicPr>
            <a:picLocks noChangeAspect="1"/>
          </p:cNvPicPr>
          <p:nvPr/>
        </p:nvPicPr>
        <p:blipFill>
          <a:blip r:embed="rId3" cstate="print"/>
          <a:stretch>
            <a:fillRect/>
          </a:stretch>
        </p:blipFill>
        <p:spPr>
          <a:xfrm>
            <a:off x="-1" y="3410538"/>
            <a:ext cx="2123729" cy="3447462"/>
          </a:xfrm>
          <a:prstGeom prst="rect">
            <a:avLst/>
          </a:prstGeom>
        </p:spPr>
      </p:pic>
      <p:sp>
        <p:nvSpPr>
          <p:cNvPr id="2" name="Titre 1"/>
          <p:cNvSpPr>
            <a:spLocks noGrp="1"/>
          </p:cNvSpPr>
          <p:nvPr>
            <p:ph type="title"/>
          </p:nvPr>
        </p:nvSpPr>
        <p:spPr>
          <a:xfrm>
            <a:off x="467544" y="0"/>
            <a:ext cx="8229600" cy="634082"/>
          </a:xfrm>
        </p:spPr>
        <p:txBody>
          <a:bodyPr>
            <a:normAutofit fontScale="90000"/>
          </a:bodyPr>
          <a:lstStyle/>
          <a:p>
            <a:r>
              <a:rPr lang="fr-FR" b="1" dirty="0" smtClean="0">
                <a:solidFill>
                  <a:srgbClr val="FF0000"/>
                </a:solidFill>
              </a:rPr>
              <a:t>ROSACEES</a:t>
            </a:r>
            <a:endParaRPr lang="fr-FR" dirty="0"/>
          </a:p>
        </p:txBody>
      </p:sp>
      <p:sp>
        <p:nvSpPr>
          <p:cNvPr id="3" name="Espace réservé du contenu 2"/>
          <p:cNvSpPr>
            <a:spLocks noGrp="1"/>
          </p:cNvSpPr>
          <p:nvPr>
            <p:ph idx="1"/>
          </p:nvPr>
        </p:nvSpPr>
        <p:spPr>
          <a:xfrm>
            <a:off x="457200" y="476672"/>
            <a:ext cx="8229600" cy="5649491"/>
          </a:xfrm>
        </p:spPr>
        <p:txBody>
          <a:bodyPr>
            <a:normAutofit/>
          </a:bodyPr>
          <a:lstStyle/>
          <a:p>
            <a:r>
              <a:rPr lang="fr-FR" dirty="0" err="1" smtClean="0">
                <a:solidFill>
                  <a:srgbClr val="0070C0"/>
                </a:solidFill>
              </a:rPr>
              <a:t>Sanguisorba</a:t>
            </a:r>
            <a:r>
              <a:rPr lang="fr-FR" dirty="0" smtClean="0">
                <a:solidFill>
                  <a:srgbClr val="0070C0"/>
                </a:solidFill>
              </a:rPr>
              <a:t> </a:t>
            </a:r>
            <a:r>
              <a:rPr lang="fr-FR" dirty="0" err="1" smtClean="0">
                <a:solidFill>
                  <a:srgbClr val="0070C0"/>
                </a:solidFill>
              </a:rPr>
              <a:t>minor</a:t>
            </a:r>
            <a:r>
              <a:rPr lang="fr-FR" dirty="0" smtClean="0"/>
              <a:t>	(Petite Pimprenelle) : </a:t>
            </a:r>
            <a:r>
              <a:rPr lang="fr-FR" sz="2400" dirty="0" smtClean="0"/>
              <a:t>herbacée à tige souvent rougeâtre, feuilles composées d'une dizaine de folioles (plus ou moins), ovales, dentées, inflorescences terminales globuleuses avec fleurs mâles/femelles séparées, mâles en position inférieurs, étamines à longs filets pendants, les femelles en position supérieurs, à 2 stigmates rouges, pas de pétales, sépales verts. Jeunes feuilles comestibles à saveur de concombre.</a:t>
            </a:r>
          </a:p>
          <a:p>
            <a:endParaRPr lang="fr-FR" dirty="0"/>
          </a:p>
        </p:txBody>
      </p:sp>
      <p:pic>
        <p:nvPicPr>
          <p:cNvPr id="5" name="Image 4" descr="614px-Sanguisorba_nov.JPG"/>
          <p:cNvPicPr>
            <a:picLocks noChangeAspect="1"/>
          </p:cNvPicPr>
          <p:nvPr/>
        </p:nvPicPr>
        <p:blipFill>
          <a:blip r:embed="rId4" cstate="print"/>
          <a:stretch>
            <a:fillRect/>
          </a:stretch>
        </p:blipFill>
        <p:spPr>
          <a:xfrm>
            <a:off x="2051720" y="3789040"/>
            <a:ext cx="3145812" cy="3068960"/>
          </a:xfrm>
          <a:prstGeom prst="rect">
            <a:avLst/>
          </a:prstGeom>
        </p:spPr>
      </p:pic>
      <p:pic>
        <p:nvPicPr>
          <p:cNvPr id="6" name="Image 5" descr="465px-Pimprenelle_fleur.JPG"/>
          <p:cNvPicPr>
            <a:picLocks noChangeAspect="1"/>
          </p:cNvPicPr>
          <p:nvPr/>
        </p:nvPicPr>
        <p:blipFill>
          <a:blip r:embed="rId5" cstate="print"/>
          <a:stretch>
            <a:fillRect/>
          </a:stretch>
        </p:blipFill>
        <p:spPr>
          <a:xfrm>
            <a:off x="3851920" y="3573016"/>
            <a:ext cx="2545863" cy="3284984"/>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57px-Galium_aparine_b.jpg"/>
          <p:cNvPicPr>
            <a:picLocks noChangeAspect="1"/>
          </p:cNvPicPr>
          <p:nvPr/>
        </p:nvPicPr>
        <p:blipFill>
          <a:blip r:embed="rId2" cstate="print"/>
          <a:stretch>
            <a:fillRect/>
          </a:stretch>
        </p:blipFill>
        <p:spPr>
          <a:xfrm>
            <a:off x="5364088" y="3159561"/>
            <a:ext cx="2736304" cy="3698439"/>
          </a:xfrm>
          <a:prstGeom prst="rect">
            <a:avLst/>
          </a:prstGeom>
        </p:spPr>
      </p:pic>
      <p:sp>
        <p:nvSpPr>
          <p:cNvPr id="2" name="Titre 1"/>
          <p:cNvSpPr>
            <a:spLocks noGrp="1"/>
          </p:cNvSpPr>
          <p:nvPr>
            <p:ph type="title"/>
          </p:nvPr>
        </p:nvSpPr>
        <p:spPr>
          <a:xfrm>
            <a:off x="467544" y="0"/>
            <a:ext cx="8229600" cy="922114"/>
          </a:xfrm>
        </p:spPr>
        <p:txBody>
          <a:bodyPr/>
          <a:lstStyle/>
          <a:p>
            <a:r>
              <a:rPr lang="fr-FR" b="1" dirty="0" smtClean="0">
                <a:solidFill>
                  <a:srgbClr val="FF0000"/>
                </a:solidFill>
              </a:rPr>
              <a:t>RUBIACEES</a:t>
            </a:r>
            <a:endParaRPr lang="fr-FR" dirty="0">
              <a:solidFill>
                <a:srgbClr val="FF0000"/>
              </a:solidFill>
            </a:endParaRPr>
          </a:p>
        </p:txBody>
      </p:sp>
      <p:sp>
        <p:nvSpPr>
          <p:cNvPr id="3" name="Espace réservé du contenu 2"/>
          <p:cNvSpPr>
            <a:spLocks noGrp="1"/>
          </p:cNvSpPr>
          <p:nvPr>
            <p:ph idx="1"/>
          </p:nvPr>
        </p:nvSpPr>
        <p:spPr>
          <a:xfrm>
            <a:off x="457200" y="692696"/>
            <a:ext cx="8229600" cy="5433467"/>
          </a:xfrm>
        </p:spPr>
        <p:txBody>
          <a:bodyPr/>
          <a:lstStyle/>
          <a:p>
            <a:r>
              <a:rPr lang="fr-FR" dirty="0" smtClean="0">
                <a:solidFill>
                  <a:srgbClr val="0070C0"/>
                </a:solidFill>
              </a:rPr>
              <a:t>Galium </a:t>
            </a:r>
            <a:r>
              <a:rPr lang="fr-FR" dirty="0" err="1" smtClean="0">
                <a:solidFill>
                  <a:srgbClr val="0070C0"/>
                </a:solidFill>
              </a:rPr>
              <a:t>aparine</a:t>
            </a:r>
            <a:r>
              <a:rPr lang="fr-FR" dirty="0" smtClean="0">
                <a:solidFill>
                  <a:srgbClr val="0070C0"/>
                </a:solidFill>
              </a:rPr>
              <a:t> </a:t>
            </a:r>
            <a:r>
              <a:rPr lang="fr-FR" dirty="0" smtClean="0"/>
              <a:t>(Gaillet Grateron) :</a:t>
            </a:r>
            <a:r>
              <a:rPr lang="fr-FR" sz="2800" dirty="0" smtClean="0"/>
              <a:t> herbe couchée sur la végétation environnante, feuilles verticillées (plus grande que chez </a:t>
            </a:r>
            <a:r>
              <a:rPr lang="fr-FR" sz="2800" i="1" dirty="0" smtClean="0"/>
              <a:t>G. </a:t>
            </a:r>
            <a:r>
              <a:rPr lang="fr-FR" sz="2800" i="1" dirty="0" err="1" smtClean="0"/>
              <a:t>mollugo</a:t>
            </a:r>
            <a:r>
              <a:rPr lang="fr-FR" sz="2800" dirty="0" smtClean="0"/>
              <a:t>), tige à section carrée, rude au touché car munie de poils crochus = la plante s'agrippe au pelage des animaux et aux habit, fleurs blanches.</a:t>
            </a:r>
          </a:p>
          <a:p>
            <a:endParaRPr lang="fr-FR" dirty="0"/>
          </a:p>
        </p:txBody>
      </p:sp>
      <p:pic>
        <p:nvPicPr>
          <p:cNvPr id="5" name="Image 4" descr="yt.jpg"/>
          <p:cNvPicPr>
            <a:picLocks noChangeAspect="1"/>
          </p:cNvPicPr>
          <p:nvPr/>
        </p:nvPicPr>
        <p:blipFill>
          <a:blip r:embed="rId3" cstate="print"/>
          <a:stretch>
            <a:fillRect/>
          </a:stretch>
        </p:blipFill>
        <p:spPr>
          <a:xfrm>
            <a:off x="1331640" y="3305606"/>
            <a:ext cx="3312368" cy="3552394"/>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399px-305_Populus_nigra_L.jpg"/>
          <p:cNvPicPr>
            <a:picLocks noChangeAspect="1"/>
          </p:cNvPicPr>
          <p:nvPr/>
        </p:nvPicPr>
        <p:blipFill>
          <a:blip r:embed="rId2" cstate="print"/>
          <a:stretch>
            <a:fillRect/>
          </a:stretch>
        </p:blipFill>
        <p:spPr>
          <a:xfrm>
            <a:off x="1187624" y="2096040"/>
            <a:ext cx="3384376" cy="5089287"/>
          </a:xfrm>
          <a:prstGeom prst="rect">
            <a:avLst/>
          </a:prstGeom>
        </p:spPr>
      </p:pic>
      <p:pic>
        <p:nvPicPr>
          <p:cNvPr id="4" name="Image 3" descr="349px-Populus_nigra-bekes.jpg"/>
          <p:cNvPicPr>
            <a:picLocks noChangeAspect="1"/>
          </p:cNvPicPr>
          <p:nvPr/>
        </p:nvPicPr>
        <p:blipFill>
          <a:blip r:embed="rId3" cstate="print"/>
          <a:stretch>
            <a:fillRect/>
          </a:stretch>
        </p:blipFill>
        <p:spPr>
          <a:xfrm>
            <a:off x="6228184" y="1853491"/>
            <a:ext cx="2915816" cy="5004509"/>
          </a:xfrm>
          <a:prstGeom prst="rect">
            <a:avLst/>
          </a:prstGeom>
        </p:spPr>
      </p:pic>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SALICACEES</a:t>
            </a:r>
            <a:endParaRPr lang="fr-FR" dirty="0">
              <a:solidFill>
                <a:srgbClr val="FF0000"/>
              </a:solidFill>
            </a:endParaRPr>
          </a:p>
        </p:txBody>
      </p:sp>
      <p:sp>
        <p:nvSpPr>
          <p:cNvPr id="3" name="Espace réservé du contenu 2"/>
          <p:cNvSpPr>
            <a:spLocks noGrp="1"/>
          </p:cNvSpPr>
          <p:nvPr>
            <p:ph idx="1"/>
          </p:nvPr>
        </p:nvSpPr>
        <p:spPr>
          <a:xfrm>
            <a:off x="457200" y="980728"/>
            <a:ext cx="8229600" cy="5145435"/>
          </a:xfrm>
        </p:spPr>
        <p:txBody>
          <a:bodyPr/>
          <a:lstStyle/>
          <a:p>
            <a:r>
              <a:rPr lang="fr-FR" dirty="0" err="1" smtClean="0">
                <a:solidFill>
                  <a:srgbClr val="0070C0"/>
                </a:solidFill>
              </a:rPr>
              <a:t>Populus</a:t>
            </a:r>
            <a:r>
              <a:rPr lang="fr-FR" dirty="0" smtClean="0">
                <a:solidFill>
                  <a:srgbClr val="0070C0"/>
                </a:solidFill>
              </a:rPr>
              <a:t> </a:t>
            </a:r>
            <a:r>
              <a:rPr lang="fr-FR" dirty="0" err="1" smtClean="0">
                <a:solidFill>
                  <a:srgbClr val="0070C0"/>
                </a:solidFill>
              </a:rPr>
              <a:t>nigra</a:t>
            </a:r>
            <a:r>
              <a:rPr lang="fr-FR" dirty="0" smtClean="0"/>
              <a:t>	(Peuplier Noir ): arbre, feuille triangulaire ou en losange, pointue à l’apex, marges à petites dents arrondies.</a:t>
            </a:r>
          </a:p>
          <a:p>
            <a:pPr>
              <a:buNone/>
            </a:pPr>
            <a:endParaRPr lang="fr-FR"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Saxifraga_tridactylites-01_(xndr).jpg"/>
          <p:cNvPicPr>
            <a:picLocks noChangeAspect="1"/>
          </p:cNvPicPr>
          <p:nvPr/>
        </p:nvPicPr>
        <p:blipFill>
          <a:blip r:embed="rId2" cstate="print"/>
          <a:stretch>
            <a:fillRect/>
          </a:stretch>
        </p:blipFill>
        <p:spPr>
          <a:xfrm>
            <a:off x="0" y="3258277"/>
            <a:ext cx="5399584" cy="3599723"/>
          </a:xfrm>
          <a:prstGeom prst="rect">
            <a:avLst/>
          </a:prstGeom>
        </p:spPr>
      </p:pic>
      <p:sp>
        <p:nvSpPr>
          <p:cNvPr id="2" name="Titre 1"/>
          <p:cNvSpPr>
            <a:spLocks noGrp="1"/>
          </p:cNvSpPr>
          <p:nvPr>
            <p:ph type="title"/>
          </p:nvPr>
        </p:nvSpPr>
        <p:spPr>
          <a:xfrm>
            <a:off x="457200" y="274638"/>
            <a:ext cx="8229600" cy="634082"/>
          </a:xfrm>
        </p:spPr>
        <p:txBody>
          <a:bodyPr>
            <a:normAutofit fontScale="90000"/>
          </a:bodyPr>
          <a:lstStyle/>
          <a:p>
            <a:r>
              <a:rPr lang="fr-FR" b="1" dirty="0" smtClean="0">
                <a:solidFill>
                  <a:srgbClr val="FF0000"/>
                </a:solidFill>
              </a:rPr>
              <a:t>SAXIFRAGACEES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Saxifraga</a:t>
            </a:r>
            <a:r>
              <a:rPr lang="fr-FR" dirty="0" smtClean="0">
                <a:solidFill>
                  <a:srgbClr val="0070C0"/>
                </a:solidFill>
              </a:rPr>
              <a:t> </a:t>
            </a:r>
            <a:r>
              <a:rPr lang="fr-FR" dirty="0" err="1" smtClean="0">
                <a:solidFill>
                  <a:srgbClr val="0070C0"/>
                </a:solidFill>
              </a:rPr>
              <a:t>tridactylites</a:t>
            </a:r>
            <a:r>
              <a:rPr lang="fr-FR" dirty="0" smtClean="0">
                <a:solidFill>
                  <a:srgbClr val="0070C0"/>
                </a:solidFill>
              </a:rPr>
              <a:t> </a:t>
            </a:r>
            <a:r>
              <a:rPr lang="fr-FR" dirty="0" smtClean="0"/>
              <a:t>(Saxifrage à 3 Doigts) : </a:t>
            </a:r>
            <a:r>
              <a:rPr lang="fr-FR" sz="2800" dirty="0" smtClean="0"/>
              <a:t>toute petite annuelle dressée, souvent rougeâtre. Poilue. Feuilles à 3 lobes (voir  5, ou seulement 1). 5 pétales blancs, 10 étamines, 2 carpelles soudés (donnant une capsule).</a:t>
            </a:r>
          </a:p>
          <a:p>
            <a:endParaRPr lang="fr-FR" dirty="0" smtClean="0"/>
          </a:p>
          <a:p>
            <a:endParaRPr lang="fr-FR" dirty="0"/>
          </a:p>
        </p:txBody>
      </p:sp>
      <p:pic>
        <p:nvPicPr>
          <p:cNvPr id="4" name="Image 3" descr="478px-Saxifraga_tridactylites3.jpg"/>
          <p:cNvPicPr>
            <a:picLocks noChangeAspect="1"/>
          </p:cNvPicPr>
          <p:nvPr/>
        </p:nvPicPr>
        <p:blipFill>
          <a:blip r:embed="rId3" cstate="print"/>
          <a:stretch>
            <a:fillRect/>
          </a:stretch>
        </p:blipFill>
        <p:spPr>
          <a:xfrm>
            <a:off x="5364088" y="2700216"/>
            <a:ext cx="3312368" cy="415778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400px-Veronica_arvensis_Sturm45.jpg"/>
          <p:cNvPicPr>
            <a:picLocks noChangeAspect="1"/>
          </p:cNvPicPr>
          <p:nvPr/>
        </p:nvPicPr>
        <p:blipFill>
          <a:blip r:embed="rId2" cstate="print"/>
          <a:stretch>
            <a:fillRect/>
          </a:stretch>
        </p:blipFill>
        <p:spPr>
          <a:xfrm>
            <a:off x="6012160" y="2976049"/>
            <a:ext cx="2592288" cy="3881951"/>
          </a:xfrm>
          <a:prstGeom prst="rect">
            <a:avLst/>
          </a:prstGeom>
        </p:spPr>
      </p:pic>
      <p:sp>
        <p:nvSpPr>
          <p:cNvPr id="2" name="Titre 1"/>
          <p:cNvSpPr>
            <a:spLocks noGrp="1"/>
          </p:cNvSpPr>
          <p:nvPr>
            <p:ph type="title"/>
          </p:nvPr>
        </p:nvSpPr>
        <p:spPr>
          <a:xfrm>
            <a:off x="457200" y="0"/>
            <a:ext cx="8229600" cy="764704"/>
          </a:xfrm>
        </p:spPr>
        <p:txBody>
          <a:bodyPr/>
          <a:lstStyle/>
          <a:p>
            <a:r>
              <a:rPr lang="fr-FR" b="1" dirty="0" smtClean="0">
                <a:solidFill>
                  <a:srgbClr val="FF0000"/>
                </a:solidFill>
              </a:rPr>
              <a:t>SCROPHULARIACEES</a:t>
            </a:r>
            <a:endParaRPr lang="fr-FR" dirty="0">
              <a:solidFill>
                <a:srgbClr val="FF0000"/>
              </a:solidFill>
            </a:endParaRPr>
          </a:p>
        </p:txBody>
      </p:sp>
      <p:sp>
        <p:nvSpPr>
          <p:cNvPr id="3" name="Espace réservé du contenu 2"/>
          <p:cNvSpPr>
            <a:spLocks noGrp="1"/>
          </p:cNvSpPr>
          <p:nvPr>
            <p:ph idx="1"/>
          </p:nvPr>
        </p:nvSpPr>
        <p:spPr>
          <a:xfrm>
            <a:off x="457200" y="692696"/>
            <a:ext cx="8229600" cy="5433467"/>
          </a:xfrm>
        </p:spPr>
        <p:txBody>
          <a:bodyPr>
            <a:normAutofit/>
          </a:bodyPr>
          <a:lstStyle/>
          <a:p>
            <a:r>
              <a:rPr lang="fr-FR" sz="2800" dirty="0" smtClean="0">
                <a:solidFill>
                  <a:srgbClr val="0070C0"/>
                </a:solidFill>
              </a:rPr>
              <a:t>Veronica </a:t>
            </a:r>
            <a:r>
              <a:rPr lang="fr-FR" sz="2800" dirty="0" err="1" smtClean="0">
                <a:solidFill>
                  <a:srgbClr val="0070C0"/>
                </a:solidFill>
              </a:rPr>
              <a:t>arvensis</a:t>
            </a:r>
            <a:r>
              <a:rPr lang="fr-FR" sz="2800" dirty="0" smtClean="0">
                <a:solidFill>
                  <a:srgbClr val="0070C0"/>
                </a:solidFill>
              </a:rPr>
              <a:t> </a:t>
            </a:r>
            <a:r>
              <a:rPr lang="fr-FR" sz="2800" dirty="0" smtClean="0"/>
              <a:t>(Véronique des Champs ): </a:t>
            </a:r>
            <a:r>
              <a:rPr lang="fr-FR" sz="2400" dirty="0" smtClean="0"/>
              <a:t>petite herbacée dressée, feuille ovale, dentée, court pétiole, pédoncules courts, fleurs petites, calice à sépales aigus dépassant la corolle bleue. Fleurs des </a:t>
            </a:r>
            <a:r>
              <a:rPr lang="fr-FR" sz="2400" b="1" i="1" dirty="0" smtClean="0"/>
              <a:t>Veronica</a:t>
            </a:r>
            <a:r>
              <a:rPr lang="fr-FR" sz="2400" dirty="0" smtClean="0"/>
              <a:t> toutes semblables : 4 (rarement 5) Sépales, 4 pétales (la plupart du temps bleus) soudés à leurs bases et formant un tube très court, 2 étamines, 2 carpelles soudés donnant une capsule en forme de « fesse » à maturité.</a:t>
            </a:r>
            <a:endParaRPr lang="fr-FR" sz="2400" dirty="0"/>
          </a:p>
        </p:txBody>
      </p:sp>
      <p:pic>
        <p:nvPicPr>
          <p:cNvPr id="5" name="Image 4" descr="400px-Veronica_arvensis_7998.JPG"/>
          <p:cNvPicPr>
            <a:picLocks noChangeAspect="1"/>
          </p:cNvPicPr>
          <p:nvPr/>
        </p:nvPicPr>
        <p:blipFill>
          <a:blip r:embed="rId3" cstate="print"/>
          <a:stretch>
            <a:fillRect/>
          </a:stretch>
        </p:blipFill>
        <p:spPr>
          <a:xfrm>
            <a:off x="2195735" y="3861048"/>
            <a:ext cx="2742051" cy="4113076"/>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764704"/>
          </a:xfrm>
        </p:spPr>
        <p:txBody>
          <a:bodyPr>
            <a:normAutofit/>
          </a:bodyPr>
          <a:lstStyle/>
          <a:p>
            <a:r>
              <a:rPr lang="fr-FR" b="1" dirty="0" smtClean="0">
                <a:solidFill>
                  <a:srgbClr val="FF0000"/>
                </a:solidFill>
              </a:rPr>
              <a:t>SCROPHULARIACEES</a:t>
            </a:r>
            <a:endParaRPr lang="fr-FR" dirty="0"/>
          </a:p>
        </p:txBody>
      </p:sp>
      <p:sp>
        <p:nvSpPr>
          <p:cNvPr id="3" name="Espace réservé du contenu 2"/>
          <p:cNvSpPr>
            <a:spLocks noGrp="1"/>
          </p:cNvSpPr>
          <p:nvPr>
            <p:ph idx="1"/>
          </p:nvPr>
        </p:nvSpPr>
        <p:spPr>
          <a:xfrm>
            <a:off x="457200" y="548680"/>
            <a:ext cx="8229600" cy="5577483"/>
          </a:xfrm>
        </p:spPr>
        <p:txBody>
          <a:bodyPr>
            <a:normAutofit/>
          </a:bodyPr>
          <a:lstStyle/>
          <a:p>
            <a:r>
              <a:rPr lang="fr-FR" sz="2800" dirty="0" smtClean="0">
                <a:solidFill>
                  <a:srgbClr val="0070C0"/>
                </a:solidFill>
              </a:rPr>
              <a:t>Veronica </a:t>
            </a:r>
            <a:r>
              <a:rPr lang="fr-FR" sz="2800" dirty="0" err="1" smtClean="0">
                <a:solidFill>
                  <a:srgbClr val="0070C0"/>
                </a:solidFill>
              </a:rPr>
              <a:t>hederifolia</a:t>
            </a:r>
            <a:r>
              <a:rPr lang="fr-FR" sz="2800" dirty="0" smtClean="0">
                <a:solidFill>
                  <a:srgbClr val="0070C0"/>
                </a:solidFill>
              </a:rPr>
              <a:t> </a:t>
            </a:r>
            <a:r>
              <a:rPr lang="fr-FR" sz="2800" dirty="0" smtClean="0"/>
              <a:t>(Véronique à Feuille de Lierre ): </a:t>
            </a:r>
            <a:r>
              <a:rPr lang="fr-FR" sz="2400" dirty="0" smtClean="0"/>
              <a:t>petite Herbacée velue, à tiges un peu couchées / diffuses. Feuilles alternes, à 3 ou 5 lobes, le terminal étant beaucoup plus large que les latéraux. Fleurs toutes petites, solitaires à l'aisselle des feuilles. Pédoncules à peu près de la longueur des feuilles. 4 sépales en cœur à la base, ciliés (= poilus sur les marges). Corolle minuscule et plus courte que le calice. Capsule presque globuleuse (à 4 lobes), à peine </a:t>
            </a:r>
            <a:r>
              <a:rPr lang="fr-FR" sz="2400" dirty="0" err="1" smtClean="0"/>
              <a:t>émarginée</a:t>
            </a:r>
            <a:r>
              <a:rPr lang="fr-FR" sz="2400" dirty="0" smtClean="0"/>
              <a:t> (c'est-à-dire peu en forme de fesse contrairement aux autres véroniques).</a:t>
            </a:r>
          </a:p>
          <a:p>
            <a:endParaRPr lang="fr-FR" sz="2400" dirty="0"/>
          </a:p>
        </p:txBody>
      </p:sp>
      <p:pic>
        <p:nvPicPr>
          <p:cNvPr id="4" name="Image 3" descr="573px-Veronica_hederifolia_blossom_(aka).jpg"/>
          <p:cNvPicPr>
            <a:picLocks noChangeAspect="1"/>
          </p:cNvPicPr>
          <p:nvPr/>
        </p:nvPicPr>
        <p:blipFill>
          <a:blip r:embed="rId2" cstate="print"/>
          <a:stretch>
            <a:fillRect/>
          </a:stretch>
        </p:blipFill>
        <p:spPr>
          <a:xfrm>
            <a:off x="3347864" y="3917359"/>
            <a:ext cx="2808312" cy="2940641"/>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490066"/>
          </a:xfrm>
        </p:spPr>
        <p:txBody>
          <a:bodyPr>
            <a:normAutofit fontScale="90000"/>
          </a:bodyPr>
          <a:lstStyle/>
          <a:p>
            <a:r>
              <a:rPr lang="fr-FR" b="1" dirty="0" smtClean="0">
                <a:solidFill>
                  <a:srgbClr val="FF0000"/>
                </a:solidFill>
              </a:rPr>
              <a:t>SCROPHULARIACEES</a:t>
            </a:r>
            <a:endParaRPr lang="fr-FR" dirty="0"/>
          </a:p>
        </p:txBody>
      </p:sp>
      <p:sp>
        <p:nvSpPr>
          <p:cNvPr id="3" name="Espace réservé du contenu 2"/>
          <p:cNvSpPr>
            <a:spLocks noGrp="1"/>
          </p:cNvSpPr>
          <p:nvPr>
            <p:ph idx="1"/>
          </p:nvPr>
        </p:nvSpPr>
        <p:spPr>
          <a:xfrm>
            <a:off x="457200" y="620688"/>
            <a:ext cx="8229600" cy="5505475"/>
          </a:xfrm>
        </p:spPr>
        <p:txBody>
          <a:bodyPr>
            <a:normAutofit/>
          </a:bodyPr>
          <a:lstStyle/>
          <a:p>
            <a:r>
              <a:rPr lang="fr-FR" dirty="0" smtClean="0">
                <a:solidFill>
                  <a:srgbClr val="0070C0"/>
                </a:solidFill>
              </a:rPr>
              <a:t>Veronica </a:t>
            </a:r>
            <a:r>
              <a:rPr lang="fr-FR" dirty="0" err="1" smtClean="0">
                <a:solidFill>
                  <a:srgbClr val="0070C0"/>
                </a:solidFill>
              </a:rPr>
              <a:t>persica</a:t>
            </a:r>
            <a:r>
              <a:rPr lang="fr-FR" dirty="0" smtClean="0">
                <a:solidFill>
                  <a:srgbClr val="0070C0"/>
                </a:solidFill>
              </a:rPr>
              <a:t> </a:t>
            </a:r>
            <a:r>
              <a:rPr lang="fr-FR" dirty="0" smtClean="0"/>
              <a:t>(Véronique de Perse) : </a:t>
            </a:r>
            <a:r>
              <a:rPr lang="fr-FR" sz="2800" dirty="0" smtClean="0"/>
              <a:t>petite herbacée poilue, assez rampante, feuilles ovales à court pétiole et à dents obtuses, corolle = 4 pétales soudés (souvent sur une très courte partie), bleus, le pétale inférieur plus clair que les autres, sépales </a:t>
            </a:r>
            <a:r>
              <a:rPr lang="fr-FR" sz="2800" dirty="0" err="1" smtClean="0"/>
              <a:t>ovaux</a:t>
            </a:r>
            <a:r>
              <a:rPr lang="fr-FR" sz="2800" dirty="0" smtClean="0"/>
              <a:t>, fleurs portées par de longs pédoncules, style dépassant de l'échancrure du fruit (capsule en forme de fesse).</a:t>
            </a:r>
          </a:p>
          <a:p>
            <a:endParaRPr lang="fr-FR" sz="2800" dirty="0"/>
          </a:p>
        </p:txBody>
      </p:sp>
      <p:pic>
        <p:nvPicPr>
          <p:cNvPr id="4" name="Image 3" descr="Veroniqueperse.jpg"/>
          <p:cNvPicPr>
            <a:picLocks noChangeAspect="1"/>
          </p:cNvPicPr>
          <p:nvPr/>
        </p:nvPicPr>
        <p:blipFill>
          <a:blip r:embed="rId2" cstate="print"/>
          <a:stretch>
            <a:fillRect/>
          </a:stretch>
        </p:blipFill>
        <p:spPr>
          <a:xfrm>
            <a:off x="3131840" y="3679386"/>
            <a:ext cx="3096344" cy="3178614"/>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373px-Illustration_Urtica_dioica0_clean.jpg"/>
          <p:cNvPicPr>
            <a:picLocks noChangeAspect="1"/>
          </p:cNvPicPr>
          <p:nvPr/>
        </p:nvPicPr>
        <p:blipFill>
          <a:blip r:embed="rId2" cstate="print"/>
          <a:stretch>
            <a:fillRect/>
          </a:stretch>
        </p:blipFill>
        <p:spPr>
          <a:xfrm>
            <a:off x="4139952" y="2420888"/>
            <a:ext cx="2758405" cy="4437112"/>
          </a:xfrm>
          <a:prstGeom prst="rect">
            <a:avLst/>
          </a:prstGeom>
        </p:spPr>
      </p:pic>
      <p:sp>
        <p:nvSpPr>
          <p:cNvPr id="2" name="Titre 1"/>
          <p:cNvSpPr>
            <a:spLocks noGrp="1"/>
          </p:cNvSpPr>
          <p:nvPr>
            <p:ph type="title"/>
          </p:nvPr>
        </p:nvSpPr>
        <p:spPr>
          <a:xfrm>
            <a:off x="457200" y="274638"/>
            <a:ext cx="8229600" cy="562074"/>
          </a:xfrm>
        </p:spPr>
        <p:txBody>
          <a:bodyPr>
            <a:normAutofit fontScale="90000"/>
          </a:bodyPr>
          <a:lstStyle/>
          <a:p>
            <a:r>
              <a:rPr lang="fr-FR" b="1" dirty="0" smtClean="0">
                <a:solidFill>
                  <a:srgbClr val="FF0000"/>
                </a:solidFill>
              </a:rPr>
              <a:t>URTICACEES</a:t>
            </a:r>
            <a:endParaRPr lang="fr-FR" dirty="0">
              <a:solidFill>
                <a:srgbClr val="FF0000"/>
              </a:solidFill>
            </a:endParaRPr>
          </a:p>
        </p:txBody>
      </p:sp>
      <p:sp>
        <p:nvSpPr>
          <p:cNvPr id="3" name="Espace réservé du contenu 2"/>
          <p:cNvSpPr>
            <a:spLocks noGrp="1"/>
          </p:cNvSpPr>
          <p:nvPr>
            <p:ph idx="1"/>
          </p:nvPr>
        </p:nvSpPr>
        <p:spPr>
          <a:xfrm>
            <a:off x="457200" y="836712"/>
            <a:ext cx="8229600" cy="5289451"/>
          </a:xfrm>
        </p:spPr>
        <p:txBody>
          <a:bodyPr/>
          <a:lstStyle/>
          <a:p>
            <a:r>
              <a:rPr lang="fr-FR" dirty="0" err="1" smtClean="0">
                <a:solidFill>
                  <a:srgbClr val="0070C0"/>
                </a:solidFill>
              </a:rPr>
              <a:t>Urtica</a:t>
            </a:r>
            <a:r>
              <a:rPr lang="fr-FR" dirty="0" smtClean="0">
                <a:solidFill>
                  <a:srgbClr val="0070C0"/>
                </a:solidFill>
              </a:rPr>
              <a:t> </a:t>
            </a:r>
            <a:r>
              <a:rPr lang="fr-FR" dirty="0" err="1" smtClean="0">
                <a:solidFill>
                  <a:srgbClr val="0070C0"/>
                </a:solidFill>
              </a:rPr>
              <a:t>dioica</a:t>
            </a:r>
            <a:r>
              <a:rPr lang="fr-FR" dirty="0" smtClean="0">
                <a:solidFill>
                  <a:srgbClr val="0070C0"/>
                </a:solidFill>
              </a:rPr>
              <a:t> </a:t>
            </a:r>
            <a:r>
              <a:rPr lang="fr-FR" dirty="0" smtClean="0"/>
              <a:t>(Grande Ortie ou Ortie Dioïque) : </a:t>
            </a:r>
            <a:r>
              <a:rPr lang="fr-FR" sz="2800" dirty="0" smtClean="0"/>
              <a:t>grande herbe poilue, feuille à marge dentée, dents aigues et de grande taille (variable), urticante. Inflorescence allongée de minuscules fleurs vertes apétales et </a:t>
            </a:r>
            <a:r>
              <a:rPr lang="fr-FR" sz="2800" dirty="0" err="1" smtClean="0"/>
              <a:t>asépales</a:t>
            </a:r>
            <a:r>
              <a:rPr lang="fr-FR" sz="2800" dirty="0" smtClean="0"/>
              <a:t>.</a:t>
            </a:r>
          </a:p>
          <a:p>
            <a:pPr>
              <a:buNone/>
            </a:pPr>
            <a:endParaRPr lang="fr-FR" sz="28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Parthenocissus inserta 15-8-07 004.jpg"/>
          <p:cNvPicPr>
            <a:picLocks noChangeAspect="1"/>
          </p:cNvPicPr>
          <p:nvPr/>
        </p:nvPicPr>
        <p:blipFill>
          <a:blip r:embed="rId2" cstate="print"/>
          <a:stretch>
            <a:fillRect/>
          </a:stretch>
        </p:blipFill>
        <p:spPr>
          <a:xfrm>
            <a:off x="4895528" y="2823019"/>
            <a:ext cx="4248472" cy="4034981"/>
          </a:xfrm>
          <a:prstGeom prst="rect">
            <a:avLst/>
          </a:prstGeom>
        </p:spPr>
      </p:pic>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VITACEES</a:t>
            </a:r>
            <a:endParaRPr lang="fr-FR" b="1" dirty="0">
              <a:solidFill>
                <a:srgbClr val="FF0000"/>
              </a:solidFill>
            </a:endParaRPr>
          </a:p>
        </p:txBody>
      </p:sp>
      <p:sp>
        <p:nvSpPr>
          <p:cNvPr id="3" name="Espace réservé du contenu 2"/>
          <p:cNvSpPr>
            <a:spLocks noGrp="1"/>
          </p:cNvSpPr>
          <p:nvPr>
            <p:ph idx="1"/>
          </p:nvPr>
        </p:nvSpPr>
        <p:spPr>
          <a:xfrm>
            <a:off x="457200" y="908720"/>
            <a:ext cx="8229600" cy="5217443"/>
          </a:xfrm>
        </p:spPr>
        <p:txBody>
          <a:bodyPr/>
          <a:lstStyle/>
          <a:p>
            <a:r>
              <a:rPr lang="fr-FR" dirty="0" err="1" smtClean="0">
                <a:solidFill>
                  <a:srgbClr val="0070C0"/>
                </a:solidFill>
              </a:rPr>
              <a:t>Parthenocissus</a:t>
            </a:r>
            <a:r>
              <a:rPr lang="fr-FR" dirty="0" smtClean="0">
                <a:solidFill>
                  <a:srgbClr val="0070C0"/>
                </a:solidFill>
              </a:rPr>
              <a:t> </a:t>
            </a:r>
            <a:r>
              <a:rPr lang="fr-FR" dirty="0" err="1" smtClean="0">
                <a:solidFill>
                  <a:srgbClr val="0070C0"/>
                </a:solidFill>
              </a:rPr>
              <a:t>inserta</a:t>
            </a:r>
            <a:r>
              <a:rPr lang="fr-FR" dirty="0" smtClean="0">
                <a:solidFill>
                  <a:srgbClr val="0070C0"/>
                </a:solidFill>
              </a:rPr>
              <a:t> </a:t>
            </a:r>
            <a:r>
              <a:rPr lang="fr-FR" dirty="0" smtClean="0"/>
              <a:t>(Vigne Vierge Quintefeuille) : liane très envahissante, grimpante sur la végétation ou rampante et radicante, feuilles palmées à grandes folioles.</a:t>
            </a:r>
          </a:p>
          <a:p>
            <a:pPr>
              <a:buNone/>
            </a:pPr>
            <a:endParaRPr lang="fr-FR" dirty="0" smtClean="0"/>
          </a:p>
          <a:p>
            <a:endParaRPr lang="fr-FR" dirty="0"/>
          </a:p>
        </p:txBody>
      </p:sp>
      <p:pic>
        <p:nvPicPr>
          <p:cNvPr id="4" name="Image 3" descr="002265-4.jpg"/>
          <p:cNvPicPr>
            <a:picLocks noChangeAspect="1"/>
          </p:cNvPicPr>
          <p:nvPr/>
        </p:nvPicPr>
        <p:blipFill>
          <a:blip r:embed="rId3" cstate="print"/>
          <a:stretch>
            <a:fillRect/>
          </a:stretch>
        </p:blipFill>
        <p:spPr>
          <a:xfrm>
            <a:off x="0" y="4293096"/>
            <a:ext cx="3856998" cy="256490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850106"/>
          </a:xfrm>
        </p:spPr>
        <p:txBody>
          <a:bodyPr/>
          <a:lstStyle/>
          <a:p>
            <a:r>
              <a:rPr lang="fr-FR" b="1" dirty="0" smtClean="0">
                <a:solidFill>
                  <a:srgbClr val="FF0000"/>
                </a:solidFill>
              </a:rPr>
              <a:t>Astéracées</a:t>
            </a:r>
            <a:endParaRPr lang="fr-FR" b="1" dirty="0">
              <a:solidFill>
                <a:srgbClr val="FF0000"/>
              </a:solidFill>
            </a:endParaRPr>
          </a:p>
        </p:txBody>
      </p:sp>
      <p:sp>
        <p:nvSpPr>
          <p:cNvPr id="3" name="Espace réservé du contenu 2"/>
          <p:cNvSpPr>
            <a:spLocks noGrp="1"/>
          </p:cNvSpPr>
          <p:nvPr>
            <p:ph idx="1"/>
          </p:nvPr>
        </p:nvSpPr>
        <p:spPr>
          <a:xfrm>
            <a:off x="457200" y="980728"/>
            <a:ext cx="8229600" cy="5145435"/>
          </a:xfrm>
        </p:spPr>
        <p:txBody>
          <a:bodyPr>
            <a:normAutofit/>
          </a:bodyPr>
          <a:lstStyle/>
          <a:p>
            <a:r>
              <a:rPr lang="fr-FR" dirty="0" err="1">
                <a:solidFill>
                  <a:srgbClr val="0070C0"/>
                </a:solidFill>
              </a:rPr>
              <a:t>Senecio</a:t>
            </a:r>
            <a:r>
              <a:rPr lang="fr-FR" dirty="0">
                <a:solidFill>
                  <a:srgbClr val="0070C0"/>
                </a:solidFill>
              </a:rPr>
              <a:t> </a:t>
            </a:r>
            <a:r>
              <a:rPr lang="fr-FR" dirty="0" err="1" smtClean="0">
                <a:solidFill>
                  <a:srgbClr val="0070C0"/>
                </a:solidFill>
              </a:rPr>
              <a:t>vulgaris</a:t>
            </a:r>
            <a:r>
              <a:rPr lang="fr-FR" dirty="0" smtClean="0">
                <a:solidFill>
                  <a:srgbClr val="0070C0"/>
                </a:solidFill>
              </a:rPr>
              <a:t> </a:t>
            </a:r>
            <a:r>
              <a:rPr lang="fr-FR" dirty="0" smtClean="0"/>
              <a:t>(Séneçon commun) : </a:t>
            </a:r>
            <a:r>
              <a:rPr lang="fr-FR" sz="2400" dirty="0"/>
              <a:t>herbe cosmopolite  très commune, petite à moyenne, tige ramifiée et souvent rouge en partie inférieure, feuilles très découpées à lobes plus ou moins profonds, capitules à l’extrémité des tige, petits, allongés, fleurs tubulées uniquement, corolles jaunes, bractées en deux rangs, les plus internes longues et de taille similaire, les externes courtes et de tailles différentes, bractées à apex noir</a:t>
            </a:r>
            <a:r>
              <a:rPr lang="fr-FR" sz="2400" dirty="0" smtClean="0"/>
              <a:t>.</a:t>
            </a:r>
          </a:p>
          <a:p>
            <a:endParaRPr lang="fr-FR" sz="2400" dirty="0"/>
          </a:p>
          <a:p>
            <a:endParaRPr lang="fr-FR" dirty="0"/>
          </a:p>
        </p:txBody>
      </p:sp>
      <p:pic>
        <p:nvPicPr>
          <p:cNvPr id="4" name="Image 3" descr="358px-Illustration_Senecio_vulgaris0.jpg"/>
          <p:cNvPicPr>
            <a:picLocks noChangeAspect="1"/>
          </p:cNvPicPr>
          <p:nvPr/>
        </p:nvPicPr>
        <p:blipFill>
          <a:blip r:embed="rId2" cstate="print"/>
          <a:stretch>
            <a:fillRect/>
          </a:stretch>
        </p:blipFill>
        <p:spPr>
          <a:xfrm>
            <a:off x="4644008" y="3645024"/>
            <a:ext cx="3816424" cy="3012067"/>
          </a:xfrm>
          <a:prstGeom prst="rect">
            <a:avLst/>
          </a:prstGeom>
        </p:spPr>
      </p:pic>
      <p:pic>
        <p:nvPicPr>
          <p:cNvPr id="5" name="Image 4" descr="449px-Senecio_vulgaris_002.JPG"/>
          <p:cNvPicPr>
            <a:picLocks noChangeAspect="1"/>
          </p:cNvPicPr>
          <p:nvPr/>
        </p:nvPicPr>
        <p:blipFill>
          <a:blip r:embed="rId3" cstate="print"/>
          <a:stretch>
            <a:fillRect/>
          </a:stretch>
        </p:blipFill>
        <p:spPr>
          <a:xfrm>
            <a:off x="1043608" y="4116605"/>
            <a:ext cx="2574782" cy="27413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78098"/>
          </a:xfrm>
        </p:spPr>
        <p:txBody>
          <a:bodyPr/>
          <a:lstStyle/>
          <a:p>
            <a:r>
              <a:rPr lang="fr-FR" b="1" dirty="0" smtClean="0">
                <a:solidFill>
                  <a:srgbClr val="FF0000"/>
                </a:solidFill>
              </a:rPr>
              <a:t>Astéracées</a:t>
            </a:r>
            <a:endParaRPr lang="fr-FR" b="1" dirty="0">
              <a:solidFill>
                <a:srgbClr val="FF0000"/>
              </a:solidFill>
            </a:endParaRPr>
          </a:p>
        </p:txBody>
      </p:sp>
      <p:sp>
        <p:nvSpPr>
          <p:cNvPr id="3" name="Espace réservé du contenu 2"/>
          <p:cNvSpPr>
            <a:spLocks noGrp="1"/>
          </p:cNvSpPr>
          <p:nvPr>
            <p:ph idx="1"/>
          </p:nvPr>
        </p:nvSpPr>
        <p:spPr>
          <a:xfrm>
            <a:off x="457200" y="1052736"/>
            <a:ext cx="8229600" cy="5073427"/>
          </a:xfrm>
        </p:spPr>
        <p:txBody>
          <a:bodyPr>
            <a:normAutofit/>
          </a:bodyPr>
          <a:lstStyle/>
          <a:p>
            <a:r>
              <a:rPr lang="fr-FR" dirty="0" err="1">
                <a:solidFill>
                  <a:srgbClr val="0070C0"/>
                </a:solidFill>
              </a:rPr>
              <a:t>Taraxacum</a:t>
            </a:r>
            <a:r>
              <a:rPr lang="fr-FR" dirty="0">
                <a:solidFill>
                  <a:srgbClr val="0070C0"/>
                </a:solidFill>
              </a:rPr>
              <a:t> section </a:t>
            </a:r>
            <a:r>
              <a:rPr lang="fr-FR" dirty="0" err="1" smtClean="0">
                <a:solidFill>
                  <a:srgbClr val="0070C0"/>
                </a:solidFill>
              </a:rPr>
              <a:t>ruderalia</a:t>
            </a:r>
            <a:r>
              <a:rPr lang="fr-FR" dirty="0" smtClean="0">
                <a:solidFill>
                  <a:srgbClr val="0070C0"/>
                </a:solidFill>
              </a:rPr>
              <a:t> </a:t>
            </a:r>
            <a:r>
              <a:rPr lang="fr-FR" sz="2800" dirty="0" smtClean="0"/>
              <a:t>(Pissenlit </a:t>
            </a:r>
            <a:r>
              <a:rPr lang="fr-FR" sz="2800" dirty="0"/>
              <a:t>Commun </a:t>
            </a:r>
            <a:r>
              <a:rPr lang="fr-FR" sz="2800" dirty="0" smtClean="0"/>
              <a:t>) </a:t>
            </a:r>
            <a:r>
              <a:rPr lang="fr-FR" dirty="0" smtClean="0"/>
              <a:t>: </a:t>
            </a:r>
            <a:r>
              <a:rPr lang="fr-FR" sz="2400" dirty="0"/>
              <a:t>pédoncule florale creux portant un capitule à fleurs ligulées à corolles jaunes, feuilles en rosettes plus ou moins divisées (segments triangulaires, le lobe terminal étant plus grand que les latéraux), Bractées internes appliquées au capitule, les externes étant étalées ou réfléchies (= recourbées vers le bas). Section qui regroupe un certain nombre d’espèces encore mal définies.</a:t>
            </a:r>
          </a:p>
          <a:p>
            <a:endParaRPr lang="fr-FR" dirty="0"/>
          </a:p>
        </p:txBody>
      </p:sp>
      <p:pic>
        <p:nvPicPr>
          <p:cNvPr id="5" name="Image 4" descr="450px-Taraxacum_officinalis_DSC02042.JPG"/>
          <p:cNvPicPr>
            <a:picLocks noChangeAspect="1"/>
          </p:cNvPicPr>
          <p:nvPr/>
        </p:nvPicPr>
        <p:blipFill>
          <a:blip r:embed="rId2" cstate="print"/>
          <a:stretch>
            <a:fillRect/>
          </a:stretch>
        </p:blipFill>
        <p:spPr>
          <a:xfrm>
            <a:off x="755576" y="4221088"/>
            <a:ext cx="2481740" cy="2636912"/>
          </a:xfrm>
          <a:prstGeom prst="rect">
            <a:avLst/>
          </a:prstGeom>
        </p:spPr>
      </p:pic>
      <p:pic>
        <p:nvPicPr>
          <p:cNvPr id="6" name="Image 5" descr="Taraxacum_officinale_-_Köhler–s_Medizinal-Pflanzen-135.jpg"/>
          <p:cNvPicPr>
            <a:picLocks noChangeAspect="1"/>
          </p:cNvPicPr>
          <p:nvPr/>
        </p:nvPicPr>
        <p:blipFill>
          <a:blip r:embed="rId3" cstate="print"/>
          <a:stretch>
            <a:fillRect/>
          </a:stretch>
        </p:blipFill>
        <p:spPr>
          <a:xfrm>
            <a:off x="4932040" y="4238328"/>
            <a:ext cx="1898377" cy="261967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1036</TotalTime>
  <Words>1107</Words>
  <Application>Microsoft Office PowerPoint</Application>
  <PresentationFormat>Affichage à l'écran (4:3)</PresentationFormat>
  <Paragraphs>159</Paragraphs>
  <Slides>78</Slides>
  <Notes>0</Notes>
  <HiddenSlides>0</HiddenSlides>
  <MMClips>0</MMClips>
  <ScaleCrop>false</ScaleCrop>
  <HeadingPairs>
    <vt:vector size="4" baseType="variant">
      <vt:variant>
        <vt:lpstr>Thème</vt:lpstr>
      </vt:variant>
      <vt:variant>
        <vt:i4>1</vt:i4>
      </vt:variant>
      <vt:variant>
        <vt:lpstr>Titres des diapositives</vt:lpstr>
      </vt:variant>
      <vt:variant>
        <vt:i4>78</vt:i4>
      </vt:variant>
    </vt:vector>
  </HeadingPairs>
  <TitlesOfParts>
    <vt:vector size="79" baseType="lpstr">
      <vt:lpstr>Thème Office</vt:lpstr>
      <vt:lpstr>Herbier</vt:lpstr>
      <vt:lpstr>Adoxacées</vt:lpstr>
      <vt:lpstr>ADOXACEES</vt:lpstr>
      <vt:lpstr>ARALIACEES </vt:lpstr>
      <vt:lpstr>        ASPLENIACEES  </vt:lpstr>
      <vt:lpstr>Astéracées</vt:lpstr>
      <vt:lpstr>Astéracées</vt:lpstr>
      <vt:lpstr>Astéracées</vt:lpstr>
      <vt:lpstr>Astéracées</vt:lpstr>
      <vt:lpstr>   BETULACEES   </vt:lpstr>
      <vt:lpstr>BETULACEES</vt:lpstr>
      <vt:lpstr>BORAGINACEES  </vt:lpstr>
      <vt:lpstr>Brassicacées</vt:lpstr>
      <vt:lpstr>BRASSICACEES</vt:lpstr>
      <vt:lpstr>BRASSICACEES</vt:lpstr>
      <vt:lpstr>BRASSICACEES</vt:lpstr>
      <vt:lpstr>BRASSICACEES</vt:lpstr>
      <vt:lpstr>BRASSICACEES</vt:lpstr>
      <vt:lpstr>Brassicacées</vt:lpstr>
      <vt:lpstr>CARYOPHYLLACEES</vt:lpstr>
      <vt:lpstr>CARYOPHYLLACEES</vt:lpstr>
      <vt:lpstr>CARYOPHYLLACEES</vt:lpstr>
      <vt:lpstr>CELASTRACEES </vt:lpstr>
      <vt:lpstr>CORNACEES</vt:lpstr>
      <vt:lpstr>CYPERACEES</vt:lpstr>
      <vt:lpstr>CYPERACEES</vt:lpstr>
      <vt:lpstr>CYPERACEES</vt:lpstr>
      <vt:lpstr>EQUISETACEES</vt:lpstr>
      <vt:lpstr>EUPHORBIACEES</vt:lpstr>
      <vt:lpstr>FABACEES</vt:lpstr>
      <vt:lpstr>FABACEES</vt:lpstr>
      <vt:lpstr>FABACEES</vt:lpstr>
      <vt:lpstr>FABACEES</vt:lpstr>
      <vt:lpstr>FABACEES</vt:lpstr>
      <vt:lpstr>FABACEES</vt:lpstr>
      <vt:lpstr>FABACEES</vt:lpstr>
      <vt:lpstr>GERANIACEES</vt:lpstr>
      <vt:lpstr>LAMIACEES</vt:lpstr>
      <vt:lpstr>LAMIACEES</vt:lpstr>
      <vt:lpstr>LAMIACEES</vt:lpstr>
      <vt:lpstr>LEMNACEES</vt:lpstr>
      <vt:lpstr>LEMNACEES</vt:lpstr>
      <vt:lpstr>OLEACEES</vt:lpstr>
      <vt:lpstr>PLANTAGINACEES</vt:lpstr>
      <vt:lpstr>POACEES</vt:lpstr>
      <vt:lpstr>POACEES</vt:lpstr>
      <vt:lpstr>POACEES</vt:lpstr>
      <vt:lpstr>POACES</vt:lpstr>
      <vt:lpstr>POACEES</vt:lpstr>
      <vt:lpstr>POACEES</vt:lpstr>
      <vt:lpstr>POACEES</vt:lpstr>
      <vt:lpstr>POACEES</vt:lpstr>
      <vt:lpstr>POACEES</vt:lpstr>
      <vt:lpstr>POACES</vt:lpstr>
      <vt:lpstr>POACES</vt:lpstr>
      <vt:lpstr>POACEES</vt:lpstr>
      <vt:lpstr>POACEES</vt:lpstr>
      <vt:lpstr>POACEES</vt:lpstr>
      <vt:lpstr>POACEES</vt:lpstr>
      <vt:lpstr>POLYGONACEES</vt:lpstr>
      <vt:lpstr>POLYGONACEES</vt:lpstr>
      <vt:lpstr>RENONCULACEES</vt:lpstr>
      <vt:lpstr>RENONCULACEES</vt:lpstr>
      <vt:lpstr>RENONCULACEES</vt:lpstr>
      <vt:lpstr>ROSACEES</vt:lpstr>
      <vt:lpstr>ROSACEES</vt:lpstr>
      <vt:lpstr>ROSACEES</vt:lpstr>
      <vt:lpstr>ROSACEES</vt:lpstr>
      <vt:lpstr>ROSACEES</vt:lpstr>
      <vt:lpstr>ROSACEES</vt:lpstr>
      <vt:lpstr>RUBIACEES</vt:lpstr>
      <vt:lpstr>SALICACEES</vt:lpstr>
      <vt:lpstr>SAXIFRAGACEES</vt:lpstr>
      <vt:lpstr>SCROPHULARIACEES</vt:lpstr>
      <vt:lpstr>SCROPHULARIACEES</vt:lpstr>
      <vt:lpstr>SCROPHULARIACEES</vt:lpstr>
      <vt:lpstr>URTICACEES</vt:lpstr>
      <vt:lpstr>VITACEES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Herbier</dc:title>
  <dc:creator>Matthieu</dc:creator>
  <cp:lastModifiedBy>Matthieu</cp:lastModifiedBy>
  <cp:revision>47</cp:revision>
  <dcterms:created xsi:type="dcterms:W3CDTF">2013-05-26T21:35:59Z</dcterms:created>
  <dcterms:modified xsi:type="dcterms:W3CDTF">2013-05-29T22:35:31Z</dcterms:modified>
</cp:coreProperties>
</file>